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15"/>
  </p:notesMasterIdLst>
  <p:sldIdLst>
    <p:sldId id="313" r:id="rId2"/>
    <p:sldId id="268" r:id="rId3"/>
    <p:sldId id="331" r:id="rId4"/>
    <p:sldId id="325" r:id="rId5"/>
    <p:sldId id="332" r:id="rId6"/>
    <p:sldId id="329" r:id="rId7"/>
    <p:sldId id="326" r:id="rId8"/>
    <p:sldId id="327" r:id="rId9"/>
    <p:sldId id="328" r:id="rId10"/>
    <p:sldId id="330" r:id="rId11"/>
    <p:sldId id="323" r:id="rId12"/>
    <p:sldId id="333" r:id="rId13"/>
    <p:sldId id="301"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06C"/>
    <a:srgbClr val="0709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53" autoAdjust="0"/>
    <p:restoredTop sz="96327" autoAdjust="0"/>
  </p:normalViewPr>
  <p:slideViewPr>
    <p:cSldViewPr snapToGrid="0">
      <p:cViewPr varScale="1">
        <p:scale>
          <a:sx n="109" d="100"/>
          <a:sy n="109" d="100"/>
        </p:scale>
        <p:origin x="73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fr-F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D7E39BAA-2E7B-46AE-8903-F6AAF629EFBC}" type="datetimeFigureOut">
              <a:rPr lang="fr-FR" smtClean="0"/>
              <a:pPr/>
              <a:t>02/04/2026</a:t>
            </a:fld>
            <a:endParaRPr lang="fr-F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fr-F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77FF21FD-9B4B-40EA-BBD1-8ADC5E21B47B}" type="slidenum">
              <a:rPr lang="fr-FR" smtClean="0"/>
              <a:pPr/>
              <a:t>‹N°›</a:t>
            </a:fld>
            <a:endParaRPr lang="fr-FR" dirty="0"/>
          </a:p>
        </p:txBody>
      </p:sp>
    </p:spTree>
    <p:extLst>
      <p:ext uri="{BB962C8B-B14F-4D97-AF65-F5344CB8AC3E}">
        <p14:creationId xmlns:p14="http://schemas.microsoft.com/office/powerpoint/2010/main" val="4075898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77FF21FD-9B4B-40EA-BBD1-8ADC5E21B47B}" type="slidenum">
              <a:rPr lang="fr-FR" smtClean="0"/>
              <a:pPr/>
              <a:t>1</a:t>
            </a:fld>
            <a:endParaRPr lang="fr-FR" dirty="0"/>
          </a:p>
        </p:txBody>
      </p:sp>
    </p:spTree>
    <p:extLst>
      <p:ext uri="{BB962C8B-B14F-4D97-AF65-F5344CB8AC3E}">
        <p14:creationId xmlns:p14="http://schemas.microsoft.com/office/powerpoint/2010/main" val="1548478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CA02-64EB-8AE4-0590-9B515CD1B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D734F4-BE2C-FF17-5CB4-52F71D1F1B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8C5E32-327A-5909-3FED-EB43E25B66E9}"/>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DF9AE05C-A853-2B0F-C06F-66EEF3895BC4}"/>
              </a:ext>
            </a:extLst>
          </p:cNvPr>
          <p:cNvSpPr>
            <a:spLocks noGrp="1"/>
          </p:cNvSpPr>
          <p:nvPr>
            <p:ph type="sldNum" sz="quarter" idx="5"/>
          </p:nvPr>
        </p:nvSpPr>
        <p:spPr/>
        <p:txBody>
          <a:bodyPr/>
          <a:lstStyle/>
          <a:p>
            <a:fld id="{77FF21FD-9B4B-40EA-BBD1-8ADC5E21B47B}" type="slidenum">
              <a:rPr lang="fr-FR" smtClean="0"/>
              <a:pPr/>
              <a:t>10</a:t>
            </a:fld>
            <a:endParaRPr lang="fr-FR" dirty="0"/>
          </a:p>
        </p:txBody>
      </p:sp>
    </p:spTree>
    <p:extLst>
      <p:ext uri="{BB962C8B-B14F-4D97-AF65-F5344CB8AC3E}">
        <p14:creationId xmlns:p14="http://schemas.microsoft.com/office/powerpoint/2010/main" val="1230677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4387B-1348-6D78-CAA6-289939889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38292-9F70-5564-D0BD-8C525301E2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F800A8-D46B-1079-392B-8F01218DE48D}"/>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6A97232A-CBBE-519A-BC65-B79C893213CF}"/>
              </a:ext>
            </a:extLst>
          </p:cNvPr>
          <p:cNvSpPr>
            <a:spLocks noGrp="1"/>
          </p:cNvSpPr>
          <p:nvPr>
            <p:ph type="sldNum" sz="quarter" idx="5"/>
          </p:nvPr>
        </p:nvSpPr>
        <p:spPr/>
        <p:txBody>
          <a:bodyPr/>
          <a:lstStyle/>
          <a:p>
            <a:fld id="{77FF21FD-9B4B-40EA-BBD1-8ADC5E21B47B}" type="slidenum">
              <a:rPr lang="fr-FR" smtClean="0"/>
              <a:pPr/>
              <a:t>11</a:t>
            </a:fld>
            <a:endParaRPr lang="fr-FR" dirty="0"/>
          </a:p>
        </p:txBody>
      </p:sp>
    </p:spTree>
    <p:extLst>
      <p:ext uri="{BB962C8B-B14F-4D97-AF65-F5344CB8AC3E}">
        <p14:creationId xmlns:p14="http://schemas.microsoft.com/office/powerpoint/2010/main" val="397192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45234-4FB7-B2A0-3F3A-C98610B179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4B229B-185C-5B39-3EB1-88A0D9CC05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B5C875-56B9-0770-7B6E-3CF6392AC01F}"/>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4F966D4C-ACF9-B641-CF18-3202EC7247D5}"/>
              </a:ext>
            </a:extLst>
          </p:cNvPr>
          <p:cNvSpPr>
            <a:spLocks noGrp="1"/>
          </p:cNvSpPr>
          <p:nvPr>
            <p:ph type="sldNum" sz="quarter" idx="5"/>
          </p:nvPr>
        </p:nvSpPr>
        <p:spPr/>
        <p:txBody>
          <a:bodyPr/>
          <a:lstStyle/>
          <a:p>
            <a:fld id="{77FF21FD-9B4B-40EA-BBD1-8ADC5E21B47B}" type="slidenum">
              <a:rPr lang="fr-FR" smtClean="0"/>
              <a:pPr/>
              <a:t>12</a:t>
            </a:fld>
            <a:endParaRPr lang="fr-FR" dirty="0"/>
          </a:p>
        </p:txBody>
      </p:sp>
    </p:spTree>
    <p:extLst>
      <p:ext uri="{BB962C8B-B14F-4D97-AF65-F5344CB8AC3E}">
        <p14:creationId xmlns:p14="http://schemas.microsoft.com/office/powerpoint/2010/main" val="3701517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77FF21FD-9B4B-40EA-BBD1-8ADC5E21B47B}" type="slidenum">
              <a:rPr lang="fr-FR" smtClean="0"/>
              <a:pPr/>
              <a:t>13</a:t>
            </a:fld>
            <a:endParaRPr lang="fr-FR" dirty="0"/>
          </a:p>
        </p:txBody>
      </p:sp>
    </p:spTree>
    <p:extLst>
      <p:ext uri="{BB962C8B-B14F-4D97-AF65-F5344CB8AC3E}">
        <p14:creationId xmlns:p14="http://schemas.microsoft.com/office/powerpoint/2010/main" val="3709966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77FF21FD-9B4B-40EA-BBD1-8ADC5E21B47B}" type="slidenum">
              <a:rPr lang="fr-FR" smtClean="0"/>
              <a:pPr/>
              <a:t>2</a:t>
            </a:fld>
            <a:endParaRPr lang="fr-FR" dirty="0"/>
          </a:p>
        </p:txBody>
      </p:sp>
    </p:spTree>
    <p:extLst>
      <p:ext uri="{BB962C8B-B14F-4D97-AF65-F5344CB8AC3E}">
        <p14:creationId xmlns:p14="http://schemas.microsoft.com/office/powerpoint/2010/main" val="380727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6E7B6-4A01-B7F2-5E80-6F98A0E4A1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336FD-809C-674B-F50F-DEE6C96965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307D5-3EF6-1477-21FB-DAF86316704F}"/>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B3809FE8-1580-57B5-4623-07AC7788DE9D}"/>
              </a:ext>
            </a:extLst>
          </p:cNvPr>
          <p:cNvSpPr>
            <a:spLocks noGrp="1"/>
          </p:cNvSpPr>
          <p:nvPr>
            <p:ph type="sldNum" sz="quarter" idx="5"/>
          </p:nvPr>
        </p:nvSpPr>
        <p:spPr/>
        <p:txBody>
          <a:bodyPr/>
          <a:lstStyle/>
          <a:p>
            <a:fld id="{77FF21FD-9B4B-40EA-BBD1-8ADC5E21B47B}" type="slidenum">
              <a:rPr lang="fr-FR" smtClean="0"/>
              <a:pPr/>
              <a:t>3</a:t>
            </a:fld>
            <a:endParaRPr lang="fr-FR" dirty="0"/>
          </a:p>
        </p:txBody>
      </p:sp>
    </p:spTree>
    <p:extLst>
      <p:ext uri="{BB962C8B-B14F-4D97-AF65-F5344CB8AC3E}">
        <p14:creationId xmlns:p14="http://schemas.microsoft.com/office/powerpoint/2010/main" val="3902807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F0EC8-B921-EDDF-B913-731EBB3DD3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825B2-5B42-5AA6-A774-45DC47FB7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40D155-91AE-6B9C-28F2-7AEF8F205111}"/>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2C57BD5C-474A-08BA-2C04-92F9D3B25496}"/>
              </a:ext>
            </a:extLst>
          </p:cNvPr>
          <p:cNvSpPr>
            <a:spLocks noGrp="1"/>
          </p:cNvSpPr>
          <p:nvPr>
            <p:ph type="sldNum" sz="quarter" idx="5"/>
          </p:nvPr>
        </p:nvSpPr>
        <p:spPr/>
        <p:txBody>
          <a:bodyPr/>
          <a:lstStyle/>
          <a:p>
            <a:fld id="{77FF21FD-9B4B-40EA-BBD1-8ADC5E21B47B}" type="slidenum">
              <a:rPr lang="fr-FR" smtClean="0"/>
              <a:pPr/>
              <a:t>4</a:t>
            </a:fld>
            <a:endParaRPr lang="fr-FR" dirty="0"/>
          </a:p>
        </p:txBody>
      </p:sp>
    </p:spTree>
    <p:extLst>
      <p:ext uri="{BB962C8B-B14F-4D97-AF65-F5344CB8AC3E}">
        <p14:creationId xmlns:p14="http://schemas.microsoft.com/office/powerpoint/2010/main" val="1806383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62B45-28C1-3420-CAD5-10BF2846FA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988D5-AECB-CBB2-234E-8416D7AD26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FDDADF-8610-E5C5-F0E3-34B9F32488F7}"/>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1814819D-DE58-1875-FC27-A23866F3A518}"/>
              </a:ext>
            </a:extLst>
          </p:cNvPr>
          <p:cNvSpPr>
            <a:spLocks noGrp="1"/>
          </p:cNvSpPr>
          <p:nvPr>
            <p:ph type="sldNum" sz="quarter" idx="5"/>
          </p:nvPr>
        </p:nvSpPr>
        <p:spPr/>
        <p:txBody>
          <a:bodyPr/>
          <a:lstStyle/>
          <a:p>
            <a:fld id="{77FF21FD-9B4B-40EA-BBD1-8ADC5E21B47B}" type="slidenum">
              <a:rPr lang="fr-FR" smtClean="0"/>
              <a:pPr/>
              <a:t>5</a:t>
            </a:fld>
            <a:endParaRPr lang="fr-FR" dirty="0"/>
          </a:p>
        </p:txBody>
      </p:sp>
    </p:spTree>
    <p:extLst>
      <p:ext uri="{BB962C8B-B14F-4D97-AF65-F5344CB8AC3E}">
        <p14:creationId xmlns:p14="http://schemas.microsoft.com/office/powerpoint/2010/main" val="374291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532A9-BFDA-2469-9CB9-3FF137D162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B3C03F-3AED-567C-FBBA-F5F0EA6890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D0E58-8119-2671-BC91-51AD0166C79A}"/>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0C1A82C8-F4A8-FB94-179B-49B37C2EE78A}"/>
              </a:ext>
            </a:extLst>
          </p:cNvPr>
          <p:cNvSpPr>
            <a:spLocks noGrp="1"/>
          </p:cNvSpPr>
          <p:nvPr>
            <p:ph type="sldNum" sz="quarter" idx="5"/>
          </p:nvPr>
        </p:nvSpPr>
        <p:spPr/>
        <p:txBody>
          <a:bodyPr/>
          <a:lstStyle/>
          <a:p>
            <a:fld id="{77FF21FD-9B4B-40EA-BBD1-8ADC5E21B47B}" type="slidenum">
              <a:rPr lang="fr-FR" smtClean="0"/>
              <a:pPr/>
              <a:t>6</a:t>
            </a:fld>
            <a:endParaRPr lang="fr-FR" dirty="0"/>
          </a:p>
        </p:txBody>
      </p:sp>
    </p:spTree>
    <p:extLst>
      <p:ext uri="{BB962C8B-B14F-4D97-AF65-F5344CB8AC3E}">
        <p14:creationId xmlns:p14="http://schemas.microsoft.com/office/powerpoint/2010/main" val="225027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CD854-D059-FCF1-0C2C-AFF2168B00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222DDB-F23E-7873-03B7-54F57585A4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C7FEC9-6AF8-30FE-B28B-A37D4AE318AD}"/>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82A82BBA-0D36-16C7-6657-3F207A427696}"/>
              </a:ext>
            </a:extLst>
          </p:cNvPr>
          <p:cNvSpPr>
            <a:spLocks noGrp="1"/>
          </p:cNvSpPr>
          <p:nvPr>
            <p:ph type="sldNum" sz="quarter" idx="5"/>
          </p:nvPr>
        </p:nvSpPr>
        <p:spPr/>
        <p:txBody>
          <a:bodyPr/>
          <a:lstStyle/>
          <a:p>
            <a:fld id="{77FF21FD-9B4B-40EA-BBD1-8ADC5E21B47B}" type="slidenum">
              <a:rPr lang="fr-FR" smtClean="0"/>
              <a:pPr/>
              <a:t>7</a:t>
            </a:fld>
            <a:endParaRPr lang="fr-FR" dirty="0"/>
          </a:p>
        </p:txBody>
      </p:sp>
    </p:spTree>
    <p:extLst>
      <p:ext uri="{BB962C8B-B14F-4D97-AF65-F5344CB8AC3E}">
        <p14:creationId xmlns:p14="http://schemas.microsoft.com/office/powerpoint/2010/main" val="1838435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C6426-0B65-2FE0-AE99-AA972C223B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D4AE47-9160-F301-02AD-362A1997D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B163E5-8479-617B-6746-3EBAD9705BEF}"/>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7AC66AC7-C89D-CFFA-52BC-A05B62DC0B43}"/>
              </a:ext>
            </a:extLst>
          </p:cNvPr>
          <p:cNvSpPr>
            <a:spLocks noGrp="1"/>
          </p:cNvSpPr>
          <p:nvPr>
            <p:ph type="sldNum" sz="quarter" idx="5"/>
          </p:nvPr>
        </p:nvSpPr>
        <p:spPr/>
        <p:txBody>
          <a:bodyPr/>
          <a:lstStyle/>
          <a:p>
            <a:fld id="{77FF21FD-9B4B-40EA-BBD1-8ADC5E21B47B}" type="slidenum">
              <a:rPr lang="fr-FR" smtClean="0"/>
              <a:pPr/>
              <a:t>8</a:t>
            </a:fld>
            <a:endParaRPr lang="fr-FR" dirty="0"/>
          </a:p>
        </p:txBody>
      </p:sp>
    </p:spTree>
    <p:extLst>
      <p:ext uri="{BB962C8B-B14F-4D97-AF65-F5344CB8AC3E}">
        <p14:creationId xmlns:p14="http://schemas.microsoft.com/office/powerpoint/2010/main" val="2366962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B70BC-56AB-DDD7-CFAE-56D9B51546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8C2BE-1A84-9B96-945A-59B88DC5B4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41BBB3-8528-D636-8127-E54EA2409E8D}"/>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A4440B45-0212-76CC-2384-3C44C7CE0194}"/>
              </a:ext>
            </a:extLst>
          </p:cNvPr>
          <p:cNvSpPr>
            <a:spLocks noGrp="1"/>
          </p:cNvSpPr>
          <p:nvPr>
            <p:ph type="sldNum" sz="quarter" idx="5"/>
          </p:nvPr>
        </p:nvSpPr>
        <p:spPr/>
        <p:txBody>
          <a:bodyPr/>
          <a:lstStyle/>
          <a:p>
            <a:fld id="{77FF21FD-9B4B-40EA-BBD1-8ADC5E21B47B}" type="slidenum">
              <a:rPr lang="fr-FR" smtClean="0"/>
              <a:pPr/>
              <a:t>9</a:t>
            </a:fld>
            <a:endParaRPr lang="fr-FR" dirty="0"/>
          </a:p>
        </p:txBody>
      </p:sp>
    </p:spTree>
    <p:extLst>
      <p:ext uri="{BB962C8B-B14F-4D97-AF65-F5344CB8AC3E}">
        <p14:creationId xmlns:p14="http://schemas.microsoft.com/office/powerpoint/2010/main" val="4241335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24462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1533225"/>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mailto:psf@ffnatation.f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lecompteasso.associations.gouv.fr/client/log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23">
            <a:extLst>
              <a:ext uri="{FF2B5EF4-FFF2-40B4-BE49-F238E27FC236}">
                <a16:creationId xmlns:a16="http://schemas.microsoft.com/office/drawing/2014/main" id="{3A78E2FF-0642-90A7-ACCB-EC9EAF29EA0C}"/>
              </a:ext>
            </a:extLst>
          </p:cNvPr>
          <p:cNvSpPr/>
          <p:nvPr/>
        </p:nvSpPr>
        <p:spPr>
          <a:xfrm flipH="1">
            <a:off x="1" y="1785478"/>
            <a:ext cx="9143999" cy="3358022"/>
          </a:xfrm>
          <a:custGeom>
            <a:avLst/>
            <a:gdLst>
              <a:gd name="connsiteX0" fmla="*/ 0 w 9143999"/>
              <a:gd name="connsiteY0" fmla="*/ 0 h 3358022"/>
              <a:gd name="connsiteX1" fmla="*/ 0 w 9143999"/>
              <a:gd name="connsiteY1" fmla="*/ 3358022 h 3358022"/>
              <a:gd name="connsiteX2" fmla="*/ 9143999 w 9143999"/>
              <a:gd name="connsiteY2" fmla="*/ 3358022 h 3358022"/>
              <a:gd name="connsiteX3" fmla="*/ 9143999 w 9143999"/>
              <a:gd name="connsiteY3" fmla="*/ 715946 h 3358022"/>
              <a:gd name="connsiteX4" fmla="*/ 8951195 w 9143999"/>
              <a:gd name="connsiteY4" fmla="*/ 721754 h 3358022"/>
              <a:gd name="connsiteX5" fmla="*/ 5649756 w 9143999"/>
              <a:gd name="connsiteY5" fmla="*/ 918715 h 3358022"/>
              <a:gd name="connsiteX6" fmla="*/ 20219 w 9143999"/>
              <a:gd name="connsiteY6" fmla="*/ 1583 h 3358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3999" h="3358022">
                <a:moveTo>
                  <a:pt x="0" y="0"/>
                </a:moveTo>
                <a:lnTo>
                  <a:pt x="0" y="3358022"/>
                </a:lnTo>
                <a:lnTo>
                  <a:pt x="9143999" y="3358022"/>
                </a:lnTo>
                <a:lnTo>
                  <a:pt x="9143999" y="715946"/>
                </a:lnTo>
                <a:lnTo>
                  <a:pt x="8951195" y="721754"/>
                </a:lnTo>
                <a:cubicBezTo>
                  <a:pt x="7587192" y="775810"/>
                  <a:pt x="7143215" y="960091"/>
                  <a:pt x="5649756" y="918715"/>
                </a:cubicBezTo>
                <a:cubicBezTo>
                  <a:pt x="3896147" y="870133"/>
                  <a:pt x="2210636" y="209986"/>
                  <a:pt x="20219" y="1583"/>
                </a:cubicBezTo>
                <a:close/>
              </a:path>
            </a:pathLst>
          </a:custGeom>
          <a:solidFill>
            <a:schemeClr val="bg1">
              <a:alpha val="50000"/>
            </a:schemeClr>
          </a:solidFill>
          <a:ln w="0" cap="flat">
            <a:noFill/>
            <a:prstDash val="solid"/>
            <a:miter/>
          </a:ln>
        </p:spPr>
        <p:txBody>
          <a:bodyPr wrap="square" rtlCol="0" anchor="ctr">
            <a:noAutofit/>
          </a:bodyPr>
          <a:lstStyle/>
          <a:p>
            <a:endParaRPr lang="fr-FR" dirty="0"/>
          </a:p>
        </p:txBody>
      </p:sp>
      <p:sp>
        <p:nvSpPr>
          <p:cNvPr id="26" name="Freeform 25">
            <a:extLst>
              <a:ext uri="{FF2B5EF4-FFF2-40B4-BE49-F238E27FC236}">
                <a16:creationId xmlns:a16="http://schemas.microsoft.com/office/drawing/2014/main" id="{02EFEB30-B4F6-89D9-66CB-4226147D47DE}"/>
              </a:ext>
            </a:extLst>
          </p:cNvPr>
          <p:cNvSpPr/>
          <p:nvPr/>
        </p:nvSpPr>
        <p:spPr>
          <a:xfrm flipH="1">
            <a:off x="0" y="2006716"/>
            <a:ext cx="9143999" cy="3136785"/>
          </a:xfrm>
          <a:custGeom>
            <a:avLst/>
            <a:gdLst>
              <a:gd name="connsiteX0" fmla="*/ 0 w 9143999"/>
              <a:gd name="connsiteY0" fmla="*/ 0 h 3136785"/>
              <a:gd name="connsiteX1" fmla="*/ 0 w 9143999"/>
              <a:gd name="connsiteY1" fmla="*/ 3136785 h 3136785"/>
              <a:gd name="connsiteX2" fmla="*/ 9143999 w 9143999"/>
              <a:gd name="connsiteY2" fmla="*/ 3136785 h 3136785"/>
              <a:gd name="connsiteX3" fmla="*/ 9143999 w 9143999"/>
              <a:gd name="connsiteY3" fmla="*/ 658257 h 3136785"/>
              <a:gd name="connsiteX4" fmla="*/ 9007141 w 9143999"/>
              <a:gd name="connsiteY4" fmla="*/ 659887 h 3136785"/>
              <a:gd name="connsiteX5" fmla="*/ 5915253 w 9143999"/>
              <a:gd name="connsiteY5" fmla="*/ 836001 h 3136785"/>
              <a:gd name="connsiteX6" fmla="*/ 298219 w 9143999"/>
              <a:gd name="connsiteY6" fmla="*/ 5735 h 3136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3999" h="3136785">
                <a:moveTo>
                  <a:pt x="0" y="0"/>
                </a:moveTo>
                <a:lnTo>
                  <a:pt x="0" y="3136785"/>
                </a:lnTo>
                <a:lnTo>
                  <a:pt x="9143999" y="3136785"/>
                </a:lnTo>
                <a:lnTo>
                  <a:pt x="9143999" y="658257"/>
                </a:lnTo>
                <a:lnTo>
                  <a:pt x="9007141" y="659887"/>
                </a:lnTo>
                <a:cubicBezTo>
                  <a:pt x="7616761" y="689134"/>
                  <a:pt x="7283876" y="873918"/>
                  <a:pt x="5915253" y="836001"/>
                </a:cubicBezTo>
                <a:cubicBezTo>
                  <a:pt x="4209837" y="788754"/>
                  <a:pt x="2580106" y="61783"/>
                  <a:pt x="298219" y="5735"/>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20" name="Freeform 19">
            <a:extLst>
              <a:ext uri="{FF2B5EF4-FFF2-40B4-BE49-F238E27FC236}">
                <a16:creationId xmlns:a16="http://schemas.microsoft.com/office/drawing/2014/main" id="{A8FB2BE9-A1CD-73FB-7F22-FFC274C66092}"/>
              </a:ext>
            </a:extLst>
          </p:cNvPr>
          <p:cNvSpPr/>
          <p:nvPr/>
        </p:nvSpPr>
        <p:spPr>
          <a:xfrm flipH="1">
            <a:off x="1129" y="2165052"/>
            <a:ext cx="9142870" cy="2978448"/>
          </a:xfrm>
          <a:custGeom>
            <a:avLst/>
            <a:gdLst>
              <a:gd name="connsiteX0" fmla="*/ 0 w 9142870"/>
              <a:gd name="connsiteY0" fmla="*/ 0 h 2978448"/>
              <a:gd name="connsiteX1" fmla="*/ 0 w 9142870"/>
              <a:gd name="connsiteY1" fmla="*/ 2978448 h 2978448"/>
              <a:gd name="connsiteX2" fmla="*/ 9142870 w 9142870"/>
              <a:gd name="connsiteY2" fmla="*/ 2978448 h 2978448"/>
              <a:gd name="connsiteX3" fmla="*/ 9142870 w 9142870"/>
              <a:gd name="connsiteY3" fmla="*/ 2735504 h 2978448"/>
              <a:gd name="connsiteX4" fmla="*/ 9142870 w 9142870"/>
              <a:gd name="connsiteY4" fmla="*/ 857070 h 2978448"/>
              <a:gd name="connsiteX5" fmla="*/ 9142870 w 9142870"/>
              <a:gd name="connsiteY5" fmla="*/ 614126 h 2978448"/>
              <a:gd name="connsiteX6" fmla="*/ 5647767 w 9142870"/>
              <a:gd name="connsiteY6" fmla="*/ 779669 h 2978448"/>
              <a:gd name="connsiteX7" fmla="*/ 424531 w 9142870"/>
              <a:gd name="connsiteY7" fmla="*/ 7611 h 2978448"/>
              <a:gd name="connsiteX8" fmla="*/ 46625 w 9142870"/>
              <a:gd name="connsiteY8" fmla="*/ 344 h 2978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2870" h="2978448">
                <a:moveTo>
                  <a:pt x="0" y="0"/>
                </a:moveTo>
                <a:lnTo>
                  <a:pt x="0" y="2978448"/>
                </a:lnTo>
                <a:lnTo>
                  <a:pt x="9142870" y="2978448"/>
                </a:lnTo>
                <a:lnTo>
                  <a:pt x="9142870" y="2735504"/>
                </a:lnTo>
                <a:lnTo>
                  <a:pt x="9142870" y="857070"/>
                </a:lnTo>
                <a:lnTo>
                  <a:pt x="9142870" y="614126"/>
                </a:lnTo>
                <a:cubicBezTo>
                  <a:pt x="7298772" y="589778"/>
                  <a:pt x="7102249" y="819965"/>
                  <a:pt x="5647767" y="779669"/>
                </a:cubicBezTo>
                <a:cubicBezTo>
                  <a:pt x="4061913" y="735734"/>
                  <a:pt x="2546440" y="59730"/>
                  <a:pt x="424531" y="7611"/>
                </a:cubicBezTo>
                <a:cubicBezTo>
                  <a:pt x="291912" y="4354"/>
                  <a:pt x="166084" y="1952"/>
                  <a:pt x="46625" y="344"/>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pic>
        <p:nvPicPr>
          <p:cNvPr id="7" name="Graphic 6">
            <a:extLst>
              <a:ext uri="{FF2B5EF4-FFF2-40B4-BE49-F238E27FC236}">
                <a16:creationId xmlns:a16="http://schemas.microsoft.com/office/drawing/2014/main" id="{250BCEF4-6493-2F31-B4F7-149C2093433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002758" y="3870960"/>
            <a:ext cx="1749691" cy="910553"/>
          </a:xfrm>
          <a:prstGeom prst="rect">
            <a:avLst/>
          </a:prstGeom>
        </p:spPr>
      </p:pic>
      <p:sp>
        <p:nvSpPr>
          <p:cNvPr id="8" name="TextBox 7">
            <a:extLst>
              <a:ext uri="{FF2B5EF4-FFF2-40B4-BE49-F238E27FC236}">
                <a16:creationId xmlns:a16="http://schemas.microsoft.com/office/drawing/2014/main" id="{842EE707-CDD3-F52D-ABFC-9DE408E45F03}"/>
              </a:ext>
            </a:extLst>
          </p:cNvPr>
          <p:cNvSpPr txBox="1"/>
          <p:nvPr/>
        </p:nvSpPr>
        <p:spPr>
          <a:xfrm>
            <a:off x="590494" y="700889"/>
            <a:ext cx="7152598" cy="500726"/>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3600" b="1" dirty="0">
                <a:solidFill>
                  <a:schemeClr val="accent1"/>
                </a:solidFill>
                <a:latin typeface="Verdana" panose="020B0604030504040204" pitchFamily="34" charset="0"/>
                <a:ea typeface="Verdana" panose="020B0604030504040204" pitchFamily="34" charset="0"/>
                <a:cs typeface="Verdana" panose="020B0604030504040204" pitchFamily="34" charset="0"/>
              </a:rPr>
              <a:t>PRESENTATION DE LA CAMPAGNE PSF 2026</a:t>
            </a:r>
          </a:p>
        </p:txBody>
      </p:sp>
      <p:sp>
        <p:nvSpPr>
          <p:cNvPr id="17" name="Freeform: Shape 16">
            <a:extLst>
              <a:ext uri="{FF2B5EF4-FFF2-40B4-BE49-F238E27FC236}">
                <a16:creationId xmlns:a16="http://schemas.microsoft.com/office/drawing/2014/main" id="{49D36CAF-5C65-1717-33EE-0C8D7E361207}"/>
              </a:ext>
            </a:extLst>
          </p:cNvPr>
          <p:cNvSpPr/>
          <p:nvPr/>
        </p:nvSpPr>
        <p:spPr>
          <a:xfrm>
            <a:off x="0" y="0"/>
            <a:ext cx="1997110" cy="1900723"/>
          </a:xfrm>
          <a:custGeom>
            <a:avLst/>
            <a:gdLst>
              <a:gd name="connsiteX0" fmla="*/ 1499598 w 1997110"/>
              <a:gd name="connsiteY0" fmla="*/ 0 h 1900723"/>
              <a:gd name="connsiteX1" fmla="*/ 1997110 w 1997110"/>
              <a:gd name="connsiteY1" fmla="*/ 0 h 1900723"/>
              <a:gd name="connsiteX2" fmla="*/ 1968597 w 1997110"/>
              <a:gd name="connsiteY2" fmla="*/ 186825 h 1900723"/>
              <a:gd name="connsiteX3" fmla="*/ 77237 w 1997110"/>
              <a:gd name="connsiteY3" fmla="*/ 1896823 h 1900723"/>
              <a:gd name="connsiteX4" fmla="*/ 0 w 1997110"/>
              <a:gd name="connsiteY4" fmla="*/ 1900723 h 1900723"/>
              <a:gd name="connsiteX5" fmla="*/ 0 w 1997110"/>
              <a:gd name="connsiteY5" fmla="*/ 1408353 h 1900723"/>
              <a:gd name="connsiteX6" fmla="*/ 26894 w 1997110"/>
              <a:gd name="connsiteY6" fmla="*/ 1406995 h 1900723"/>
              <a:gd name="connsiteX7" fmla="*/ 1486229 w 1997110"/>
              <a:gd name="connsiteY7" fmla="*/ 87595 h 1900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97110" h="1900723">
                <a:moveTo>
                  <a:pt x="1499598" y="0"/>
                </a:moveTo>
                <a:lnTo>
                  <a:pt x="1997110" y="0"/>
                </a:lnTo>
                <a:lnTo>
                  <a:pt x="1968597" y="186825"/>
                </a:lnTo>
                <a:cubicBezTo>
                  <a:pt x="1781958" y="1098910"/>
                  <a:pt x="1019258" y="1801156"/>
                  <a:pt x="77237" y="1896823"/>
                </a:cubicBezTo>
                <a:lnTo>
                  <a:pt x="0" y="1900723"/>
                </a:lnTo>
                <a:lnTo>
                  <a:pt x="0" y="1408353"/>
                </a:lnTo>
                <a:lnTo>
                  <a:pt x="26894" y="1406995"/>
                </a:lnTo>
                <a:cubicBezTo>
                  <a:pt x="753738" y="1333180"/>
                  <a:pt x="1342222" y="791341"/>
                  <a:pt x="1486229" y="87595"/>
                </a:cubicBezTo>
                <a:close/>
              </a:path>
            </a:pathLst>
          </a:custGeom>
          <a:solidFill>
            <a:schemeClr val="bg1">
              <a:alpha val="1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solidFill>
                <a:schemeClr val="tx1"/>
              </a:solidFill>
            </a:endParaRPr>
          </a:p>
        </p:txBody>
      </p:sp>
      <p:sp>
        <p:nvSpPr>
          <p:cNvPr id="2" name="TextBox 7">
            <a:extLst>
              <a:ext uri="{FF2B5EF4-FFF2-40B4-BE49-F238E27FC236}">
                <a16:creationId xmlns:a16="http://schemas.microsoft.com/office/drawing/2014/main" id="{7CC57FA0-B93A-207A-FC1B-2E69D1820110}"/>
              </a:ext>
            </a:extLst>
          </p:cNvPr>
          <p:cNvSpPr txBox="1"/>
          <p:nvPr/>
        </p:nvSpPr>
        <p:spPr>
          <a:xfrm>
            <a:off x="590494" y="1205584"/>
            <a:ext cx="5382223" cy="500726"/>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endParaRPr lang="fr-FR" sz="3600" b="1" dirty="0">
              <a:solidFill>
                <a:schemeClr val="accent1"/>
              </a:solidFill>
              <a:latin typeface="+mj-lt"/>
              <a:ea typeface="Verdana" panose="020B0604030504040204" pitchFamily="34" charset="0"/>
              <a:cs typeface="Verdana" panose="020B0604030504040204" pitchFamily="34" charset="0"/>
            </a:endParaRPr>
          </a:p>
        </p:txBody>
      </p:sp>
      <p:sp>
        <p:nvSpPr>
          <p:cNvPr id="3" name="Text Placeholder 2">
            <a:extLst>
              <a:ext uri="{FF2B5EF4-FFF2-40B4-BE49-F238E27FC236}">
                <a16:creationId xmlns:a16="http://schemas.microsoft.com/office/drawing/2014/main" id="{6965746A-A01D-1E27-08B7-58DE0D0DF428}"/>
              </a:ext>
            </a:extLst>
          </p:cNvPr>
          <p:cNvSpPr txBox="1">
            <a:spLocks/>
          </p:cNvSpPr>
          <p:nvPr/>
        </p:nvSpPr>
        <p:spPr>
          <a:xfrm>
            <a:off x="-261301" y="3367144"/>
            <a:ext cx="4127569" cy="287132"/>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wrap="square"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fr-FR" sz="1400" noProof="1">
                <a:solidFill>
                  <a:schemeClr val="bg1"/>
                </a:solidFill>
                <a:latin typeface="Verdana" panose="020B0604030504040204" pitchFamily="34" charset="0"/>
                <a:ea typeface="Verdana" panose="020B0604030504040204" pitchFamily="34" charset="0"/>
                <a:cs typeface="Verdana" panose="020B0604030504040204" pitchFamily="34" charset="0"/>
              </a:rPr>
              <a:t>Webinaire du 2 avril 2026</a:t>
            </a:r>
          </a:p>
        </p:txBody>
      </p:sp>
    </p:spTree>
    <p:extLst>
      <p:ext uri="{BB962C8B-B14F-4D97-AF65-F5344CB8AC3E}">
        <p14:creationId xmlns:p14="http://schemas.microsoft.com/office/powerpoint/2010/main" val="3455242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A7D04-9534-97F0-34EB-5F6824E2E3D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3DDE150-4262-EE17-9D5A-F4572A09E7E4}"/>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0F094F15-AD65-4D44-B788-20C7EA96E273}"/>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2B4A9838-3C55-337C-39E9-ED828C458930}"/>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89C793BA-CE0F-F32C-3CA1-8DEA54051809}"/>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Modalités de mises en œuvre </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fr-FR" sz="20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Nouveautés 2026</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696F130E-89DC-565C-0771-ABF368A71C2A}"/>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CDFCDC3B-C294-4A9E-23F7-7616FE0A3924}"/>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10</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4" name="Espace réservé du texte 1">
            <a:extLst>
              <a:ext uri="{FF2B5EF4-FFF2-40B4-BE49-F238E27FC236}">
                <a16:creationId xmlns:a16="http://schemas.microsoft.com/office/drawing/2014/main" id="{C0544B8F-EC6A-4C10-93E2-242A13F3C788}"/>
              </a:ext>
            </a:extLst>
          </p:cNvPr>
          <p:cNvSpPr txBox="1">
            <a:spLocks/>
          </p:cNvSpPr>
          <p:nvPr/>
        </p:nvSpPr>
        <p:spPr>
          <a:xfrm>
            <a:off x="440592" y="1382409"/>
            <a:ext cx="6903916" cy="3533108"/>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Un nouveau pré-requis obligatoire pour les clubs</a:t>
            </a:r>
          </a:p>
          <a:p>
            <a:pPr marL="228600" indent="0" algn="just">
              <a:buNone/>
            </a:pPr>
            <a:r>
              <a:rPr lang="fr-FR" sz="1050" dirty="0">
                <a:solidFill>
                  <a:srgbClr val="002060"/>
                </a:solidFill>
                <a:latin typeface="Verdana" panose="020B0604030504040204" pitchFamily="34" charset="0"/>
                <a:ea typeface="Verdana" panose="020B0604030504040204" pitchFamily="34" charset="0"/>
              </a:rPr>
              <a:t>Comme annoncé l’année dernière, il est désormais impératif pour un club d’avoir déposé une demande de labellisation sur Extranat en 2025. </a:t>
            </a:r>
          </a:p>
          <a:p>
            <a:pPr marL="228600" indent="0" algn="just">
              <a:buNone/>
            </a:pPr>
            <a:r>
              <a:rPr lang="fr-FR" sz="1050" dirty="0">
                <a:solidFill>
                  <a:srgbClr val="002060"/>
                </a:solidFill>
                <a:latin typeface="Verdana" panose="020B0604030504040204" pitchFamily="34" charset="0"/>
                <a:ea typeface="Verdana" panose="020B0604030504040204" pitchFamily="34" charset="0"/>
              </a:rPr>
              <a:t>Les clubs n’ayant pas transmis de dossiers en 2025 ne pourront pas être éligible au PSF 2026, il leur est conseillé de faire les démarches nécessaires sur Extranat lors de la prochaine campagne de labellisation pour pouvoir candidater aux aides fédérales en 2027.</a:t>
            </a:r>
          </a:p>
          <a:p>
            <a:pPr marL="228600" indent="0" algn="just">
              <a:buNone/>
            </a:pPr>
            <a:endParaRPr lang="fr-FR" sz="1050"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Le nombre d’actions mini/maxi à présenter</a:t>
            </a:r>
          </a:p>
          <a:p>
            <a:pPr marL="800100" lvl="1" indent="-162000">
              <a:spcBef>
                <a:spcPts val="175"/>
              </a:spcBef>
              <a:buClr>
                <a:srgbClr val="13206C"/>
              </a:buClr>
              <a:buSzPct val="1000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Ligue : minimum 2 actions et maximum 4 </a:t>
            </a:r>
          </a:p>
          <a:p>
            <a:pPr marL="800100" lvl="1" indent="-162000">
              <a:spcBef>
                <a:spcPts val="175"/>
              </a:spcBef>
              <a:buClr>
                <a:srgbClr val="13206C"/>
              </a:buClr>
              <a:buSzPct val="1000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Comité : minimum 2 actions et maximum 3 </a:t>
            </a:r>
          </a:p>
          <a:p>
            <a:pPr marL="800100" lvl="1" indent="-162000">
              <a:spcBef>
                <a:spcPts val="175"/>
              </a:spcBef>
              <a:buClr>
                <a:srgbClr val="13206C"/>
              </a:buClr>
              <a:buSzPct val="100000"/>
              <a:buFont typeface="Wingdings" panose="05000000000000000000" pitchFamily="2" charset="2"/>
              <a:buChar char="Ø"/>
            </a:pPr>
            <a:r>
              <a:rPr lang="fr-FR" sz="1050" b="1" dirty="0">
                <a:solidFill>
                  <a:srgbClr val="002060"/>
                </a:solidFill>
                <a:latin typeface="Verdana" panose="020B0604030504040204" pitchFamily="34" charset="0"/>
                <a:ea typeface="Verdana" panose="020B0604030504040204" pitchFamily="34" charset="0"/>
              </a:rPr>
              <a:t>Club : minimum 1 action </a:t>
            </a:r>
            <a:r>
              <a:rPr lang="fr-FR" sz="1050" dirty="0">
                <a:solidFill>
                  <a:srgbClr val="002060"/>
                </a:solidFill>
                <a:latin typeface="Verdana" panose="020B0604030504040204" pitchFamily="34" charset="0"/>
                <a:ea typeface="Verdana" panose="020B0604030504040204" pitchFamily="34" charset="0"/>
              </a:rPr>
              <a:t>et maximum 3</a:t>
            </a:r>
            <a:endParaRPr lang="fr-FR" sz="400" dirty="0">
              <a:solidFill>
                <a:srgbClr val="002060"/>
              </a:solidFill>
              <a:latin typeface="Verdana" panose="020B0604030504040204" pitchFamily="34" charset="0"/>
              <a:ea typeface="Verdana" panose="020B0604030504040204" pitchFamily="34" charset="0"/>
            </a:endParaRPr>
          </a:p>
          <a:p>
            <a:pPr marL="139700" indent="0" algn="just">
              <a:buNone/>
            </a:pPr>
            <a:r>
              <a:rPr lang="fr-FR" sz="1050" dirty="0">
                <a:solidFill>
                  <a:srgbClr val="002060"/>
                </a:solidFill>
                <a:latin typeface="Verdana" panose="020B0604030504040204" pitchFamily="34" charset="0"/>
                <a:ea typeface="Verdana" panose="020B0604030504040204" pitchFamily="34" charset="0"/>
              </a:rPr>
              <a:t> + </a:t>
            </a:r>
            <a:r>
              <a:rPr lang="fr-FR" sz="900" i="1" dirty="0">
                <a:solidFill>
                  <a:srgbClr val="002060"/>
                </a:solidFill>
                <a:latin typeface="Verdana" panose="020B0604030504040204" pitchFamily="34" charset="0"/>
                <a:ea typeface="Verdana" panose="020B0604030504040204" pitchFamily="34" charset="0"/>
              </a:rPr>
              <a:t>possibilité pour les structures reconnues CAF/CNAHN par la DTN de déposer 3 actions supplémentaires au titre du PPF (liste des structures éligibles dans les annexes du guide méthodologique)</a:t>
            </a:r>
          </a:p>
          <a:p>
            <a:pPr marL="139700" indent="0" algn="just">
              <a:buNone/>
            </a:pPr>
            <a:r>
              <a:rPr lang="fr-FR" sz="1050" b="1" dirty="0">
                <a:solidFill>
                  <a:srgbClr val="002060"/>
                </a:solidFill>
                <a:latin typeface="Verdana" panose="020B0604030504040204" pitchFamily="34" charset="0"/>
                <a:ea typeface="Verdana" panose="020B0604030504040204" pitchFamily="34" charset="0"/>
              </a:rPr>
              <a:t>Il est désormais possible pour un club de ne déposer qu’une seule action. </a:t>
            </a:r>
            <a:r>
              <a:rPr lang="fr-FR" sz="1050" dirty="0">
                <a:solidFill>
                  <a:srgbClr val="002060"/>
                </a:solidFill>
                <a:latin typeface="Verdana" panose="020B0604030504040204" pitchFamily="34" charset="0"/>
                <a:ea typeface="Verdana" panose="020B0604030504040204" pitchFamily="34" charset="0"/>
              </a:rPr>
              <a:t>Mais attention, la structure devra s’assurer de la portée significative de l’action car le seuil minimal de 1500€ / 1000€en ZRR devra être atteint.</a:t>
            </a:r>
          </a:p>
        </p:txBody>
      </p:sp>
    </p:spTree>
    <p:extLst>
      <p:ext uri="{BB962C8B-B14F-4D97-AF65-F5344CB8AC3E}">
        <p14:creationId xmlns:p14="http://schemas.microsoft.com/office/powerpoint/2010/main" val="1864970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36A59-2A55-AF15-038F-3A15B82CE4E0}"/>
            </a:ext>
          </a:extLst>
        </p:cNvPr>
        <p:cNvGrpSpPr/>
        <p:nvPr/>
      </p:nvGrpSpPr>
      <p:grpSpPr>
        <a:xfrm>
          <a:off x="0" y="0"/>
          <a:ext cx="0" cy="0"/>
          <a:chOff x="0" y="0"/>
          <a:chExt cx="0" cy="0"/>
        </a:xfrm>
      </p:grpSpPr>
      <p:sp>
        <p:nvSpPr>
          <p:cNvPr id="10" name="Freeform: Shape 9">
            <a:extLst>
              <a:ext uri="{FF2B5EF4-FFF2-40B4-BE49-F238E27FC236}">
                <a16:creationId xmlns:a16="http://schemas.microsoft.com/office/drawing/2014/main" id="{EB96920A-2587-8AB3-C4E3-82CA73D4AB26}"/>
              </a:ext>
            </a:extLst>
          </p:cNvPr>
          <p:cNvSpPr/>
          <p:nvPr/>
        </p:nvSpPr>
        <p:spPr>
          <a:xfrm>
            <a:off x="468963" y="2703370"/>
            <a:ext cx="7148961" cy="277893"/>
          </a:xfrm>
          <a:custGeom>
            <a:avLst/>
            <a:gdLst>
              <a:gd name="connsiteX0" fmla="*/ 6311388 w 7941068"/>
              <a:gd name="connsiteY0" fmla="*/ 0 h 284590"/>
              <a:gd name="connsiteX1" fmla="*/ 7788399 w 7941068"/>
              <a:gd name="connsiteY1" fmla="*/ 0 h 284590"/>
              <a:gd name="connsiteX2" fmla="*/ 7941068 w 7941068"/>
              <a:gd name="connsiteY2" fmla="*/ 142295 h 284590"/>
              <a:gd name="connsiteX3" fmla="*/ 7788399 w 7941068"/>
              <a:gd name="connsiteY3" fmla="*/ 284590 h 284590"/>
              <a:gd name="connsiteX4" fmla="*/ 6311388 w 7941068"/>
              <a:gd name="connsiteY4" fmla="*/ 284590 h 284590"/>
              <a:gd name="connsiteX5" fmla="*/ 6464057 w 7941068"/>
              <a:gd name="connsiteY5" fmla="*/ 142295 h 284590"/>
              <a:gd name="connsiteX6" fmla="*/ 4733541 w 7941068"/>
              <a:gd name="connsiteY6" fmla="*/ 0 h 284590"/>
              <a:gd name="connsiteX7" fmla="*/ 6210552 w 7941068"/>
              <a:gd name="connsiteY7" fmla="*/ 0 h 284590"/>
              <a:gd name="connsiteX8" fmla="*/ 6363221 w 7941068"/>
              <a:gd name="connsiteY8" fmla="*/ 142295 h 284590"/>
              <a:gd name="connsiteX9" fmla="*/ 6210552 w 7941068"/>
              <a:gd name="connsiteY9" fmla="*/ 284590 h 284590"/>
              <a:gd name="connsiteX10" fmla="*/ 4733541 w 7941068"/>
              <a:gd name="connsiteY10" fmla="*/ 284590 h 284590"/>
              <a:gd name="connsiteX11" fmla="*/ 4886210 w 7941068"/>
              <a:gd name="connsiteY11" fmla="*/ 142295 h 284590"/>
              <a:gd name="connsiteX12" fmla="*/ 3155694 w 7941068"/>
              <a:gd name="connsiteY12" fmla="*/ 0 h 284590"/>
              <a:gd name="connsiteX13" fmla="*/ 4632705 w 7941068"/>
              <a:gd name="connsiteY13" fmla="*/ 0 h 284590"/>
              <a:gd name="connsiteX14" fmla="*/ 4785374 w 7941068"/>
              <a:gd name="connsiteY14" fmla="*/ 142295 h 284590"/>
              <a:gd name="connsiteX15" fmla="*/ 4632705 w 7941068"/>
              <a:gd name="connsiteY15" fmla="*/ 284590 h 284590"/>
              <a:gd name="connsiteX16" fmla="*/ 3155694 w 7941068"/>
              <a:gd name="connsiteY16" fmla="*/ 284590 h 284590"/>
              <a:gd name="connsiteX17" fmla="*/ 3308363 w 7941068"/>
              <a:gd name="connsiteY17" fmla="*/ 142295 h 284590"/>
              <a:gd name="connsiteX18" fmla="*/ 1577847 w 7941068"/>
              <a:gd name="connsiteY18" fmla="*/ 0 h 284590"/>
              <a:gd name="connsiteX19" fmla="*/ 3054858 w 7941068"/>
              <a:gd name="connsiteY19" fmla="*/ 0 h 284590"/>
              <a:gd name="connsiteX20" fmla="*/ 3207527 w 7941068"/>
              <a:gd name="connsiteY20" fmla="*/ 142295 h 284590"/>
              <a:gd name="connsiteX21" fmla="*/ 3054858 w 7941068"/>
              <a:gd name="connsiteY21" fmla="*/ 284590 h 284590"/>
              <a:gd name="connsiteX22" fmla="*/ 1577847 w 7941068"/>
              <a:gd name="connsiteY22" fmla="*/ 284590 h 284590"/>
              <a:gd name="connsiteX23" fmla="*/ 1730516 w 7941068"/>
              <a:gd name="connsiteY23" fmla="*/ 142295 h 284590"/>
              <a:gd name="connsiteX24" fmla="*/ 0 w 7941068"/>
              <a:gd name="connsiteY24" fmla="*/ 0 h 284590"/>
              <a:gd name="connsiteX25" fmla="*/ 1477011 w 7941068"/>
              <a:gd name="connsiteY25" fmla="*/ 0 h 284590"/>
              <a:gd name="connsiteX26" fmla="*/ 1629680 w 7941068"/>
              <a:gd name="connsiteY26" fmla="*/ 142295 h 284590"/>
              <a:gd name="connsiteX27" fmla="*/ 1477011 w 7941068"/>
              <a:gd name="connsiteY27" fmla="*/ 284590 h 284590"/>
              <a:gd name="connsiteX28" fmla="*/ 0 w 7941068"/>
              <a:gd name="connsiteY28" fmla="*/ 284590 h 284590"/>
              <a:gd name="connsiteX29" fmla="*/ 152669 w 7941068"/>
              <a:gd name="connsiteY29" fmla="*/ 142295 h 284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941068" h="284590">
                <a:moveTo>
                  <a:pt x="6311388" y="0"/>
                </a:moveTo>
                <a:lnTo>
                  <a:pt x="7788399" y="0"/>
                </a:lnTo>
                <a:lnTo>
                  <a:pt x="7941068" y="142295"/>
                </a:lnTo>
                <a:lnTo>
                  <a:pt x="7788399" y="284590"/>
                </a:lnTo>
                <a:lnTo>
                  <a:pt x="6311388" y="284590"/>
                </a:lnTo>
                <a:lnTo>
                  <a:pt x="6464057" y="142295"/>
                </a:lnTo>
                <a:close/>
                <a:moveTo>
                  <a:pt x="4733541" y="0"/>
                </a:moveTo>
                <a:lnTo>
                  <a:pt x="6210552" y="0"/>
                </a:lnTo>
                <a:lnTo>
                  <a:pt x="6363221" y="142295"/>
                </a:lnTo>
                <a:lnTo>
                  <a:pt x="6210552" y="284590"/>
                </a:lnTo>
                <a:lnTo>
                  <a:pt x="4733541" y="284590"/>
                </a:lnTo>
                <a:lnTo>
                  <a:pt x="4886210" y="142295"/>
                </a:lnTo>
                <a:close/>
                <a:moveTo>
                  <a:pt x="3155694" y="0"/>
                </a:moveTo>
                <a:lnTo>
                  <a:pt x="4632705" y="0"/>
                </a:lnTo>
                <a:lnTo>
                  <a:pt x="4785374" y="142295"/>
                </a:lnTo>
                <a:lnTo>
                  <a:pt x="4632705" y="284590"/>
                </a:lnTo>
                <a:lnTo>
                  <a:pt x="3155694" y="284590"/>
                </a:lnTo>
                <a:lnTo>
                  <a:pt x="3308363" y="142295"/>
                </a:lnTo>
                <a:close/>
                <a:moveTo>
                  <a:pt x="1577847" y="0"/>
                </a:moveTo>
                <a:lnTo>
                  <a:pt x="3054858" y="0"/>
                </a:lnTo>
                <a:lnTo>
                  <a:pt x="3207527" y="142295"/>
                </a:lnTo>
                <a:lnTo>
                  <a:pt x="3054858" y="284590"/>
                </a:lnTo>
                <a:lnTo>
                  <a:pt x="1577847" y="284590"/>
                </a:lnTo>
                <a:lnTo>
                  <a:pt x="1730516" y="142295"/>
                </a:lnTo>
                <a:close/>
                <a:moveTo>
                  <a:pt x="0" y="0"/>
                </a:moveTo>
                <a:lnTo>
                  <a:pt x="1477011" y="0"/>
                </a:lnTo>
                <a:lnTo>
                  <a:pt x="1629680" y="142295"/>
                </a:lnTo>
                <a:lnTo>
                  <a:pt x="1477011" y="284590"/>
                </a:lnTo>
                <a:lnTo>
                  <a:pt x="0" y="284590"/>
                </a:lnTo>
                <a:lnTo>
                  <a:pt x="152669" y="142295"/>
                </a:lnTo>
                <a:close/>
              </a:path>
            </a:pathLst>
          </a:custGeom>
          <a:gradFill flip="none" rotWithShape="1">
            <a:gsLst>
              <a:gs pos="0">
                <a:schemeClr val="accent1"/>
              </a:gs>
              <a:gs pos="42000">
                <a:srgbClr val="0A3C7D"/>
              </a:gs>
              <a:gs pos="100000">
                <a:schemeClr val="accent2"/>
              </a:gs>
            </a:gsLst>
            <a:lin ang="10800000" scaled="1"/>
            <a:tileRect/>
          </a:gradFill>
          <a:ln w="0" cap="flat">
            <a:noFill/>
            <a:prstDash val="solid"/>
            <a:miter/>
          </a:ln>
        </p:spPr>
        <p:txBody>
          <a:bodyPr wrap="square" rtlCol="0" anchor="ctr">
            <a:noAutofit/>
          </a:bodyPr>
          <a:lstStyle/>
          <a:p>
            <a:endParaRPr lang="fr-FR" dirty="0">
              <a:solidFill>
                <a:schemeClr val="tx1"/>
              </a:solidFill>
            </a:endParaRPr>
          </a:p>
        </p:txBody>
      </p:sp>
      <p:sp>
        <p:nvSpPr>
          <p:cNvPr id="11" name="Rectangle: Rounded Corners 10">
            <a:extLst>
              <a:ext uri="{FF2B5EF4-FFF2-40B4-BE49-F238E27FC236}">
                <a16:creationId xmlns:a16="http://schemas.microsoft.com/office/drawing/2014/main" id="{5FD27035-B7CF-E109-8896-93EBF66E0506}"/>
              </a:ext>
            </a:extLst>
          </p:cNvPr>
          <p:cNvSpPr/>
          <p:nvPr/>
        </p:nvSpPr>
        <p:spPr>
          <a:xfrm>
            <a:off x="401266" y="1441938"/>
            <a:ext cx="1736538" cy="825921"/>
          </a:xfrm>
          <a:prstGeom prst="roundRect">
            <a:avLst>
              <a:gd name="adj" fmla="val 7091"/>
            </a:avLst>
          </a:prstGeom>
          <a:solidFill>
            <a:schemeClr val="bg1"/>
          </a:solidFill>
          <a:ln>
            <a:solidFill>
              <a:schemeClr val="accent1"/>
            </a:solidFill>
          </a:ln>
          <a:effectLst>
            <a:outerShdw blurRad="214403" sx="102000" sy="102000" algn="ctr" rotWithShape="0">
              <a:schemeClr val="tx1">
                <a:lumMod val="50000"/>
                <a:lumOff val="50000"/>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a typeface="Verdana" panose="020B0604030504040204" pitchFamily="34" charset="0"/>
              <a:cs typeface="Verdana" panose="020B0604030504040204" pitchFamily="34" charset="0"/>
            </a:endParaRPr>
          </a:p>
        </p:txBody>
      </p:sp>
      <p:sp>
        <p:nvSpPr>
          <p:cNvPr id="14" name="Rectangle: Rounded Corners 13">
            <a:extLst>
              <a:ext uri="{FF2B5EF4-FFF2-40B4-BE49-F238E27FC236}">
                <a16:creationId xmlns:a16="http://schemas.microsoft.com/office/drawing/2014/main" id="{166FCC55-2166-E7C6-441D-93F7AD21B339}"/>
              </a:ext>
            </a:extLst>
          </p:cNvPr>
          <p:cNvSpPr/>
          <p:nvPr/>
        </p:nvSpPr>
        <p:spPr>
          <a:xfrm>
            <a:off x="3108181" y="1358870"/>
            <a:ext cx="1822722" cy="899934"/>
          </a:xfrm>
          <a:prstGeom prst="roundRect">
            <a:avLst>
              <a:gd name="adj" fmla="val 7091"/>
            </a:avLst>
          </a:prstGeom>
          <a:solidFill>
            <a:schemeClr val="bg1"/>
          </a:solidFill>
          <a:ln>
            <a:solidFill>
              <a:schemeClr val="accent1"/>
            </a:solidFill>
          </a:ln>
          <a:effectLst>
            <a:outerShdw blurRad="214403" sx="102000" sy="102000" algn="ctr" rotWithShape="0">
              <a:schemeClr val="tx1">
                <a:lumMod val="50000"/>
                <a:lumOff val="50000"/>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a typeface="Verdana" panose="020B0604030504040204" pitchFamily="34" charset="0"/>
              <a:cs typeface="Verdana" panose="020B0604030504040204" pitchFamily="34" charset="0"/>
            </a:endParaRPr>
          </a:p>
        </p:txBody>
      </p:sp>
      <p:sp>
        <p:nvSpPr>
          <p:cNvPr id="17" name="Rectangle: Rounded Corners 16">
            <a:extLst>
              <a:ext uri="{FF2B5EF4-FFF2-40B4-BE49-F238E27FC236}">
                <a16:creationId xmlns:a16="http://schemas.microsoft.com/office/drawing/2014/main" id="{7A4C7227-658A-23B3-8F2F-95A8F64125A2}"/>
              </a:ext>
            </a:extLst>
          </p:cNvPr>
          <p:cNvSpPr/>
          <p:nvPr/>
        </p:nvSpPr>
        <p:spPr>
          <a:xfrm>
            <a:off x="5899795" y="1352325"/>
            <a:ext cx="1981769" cy="899934"/>
          </a:xfrm>
          <a:prstGeom prst="roundRect">
            <a:avLst>
              <a:gd name="adj" fmla="val 7091"/>
            </a:avLst>
          </a:prstGeom>
          <a:solidFill>
            <a:schemeClr val="bg1"/>
          </a:solidFill>
          <a:ln>
            <a:solidFill>
              <a:schemeClr val="accent1"/>
            </a:solidFill>
          </a:ln>
          <a:effectLst>
            <a:outerShdw blurRad="214403" sx="102000" sy="102000" algn="ctr" rotWithShape="0">
              <a:schemeClr val="tx1">
                <a:lumMod val="50000"/>
                <a:lumOff val="50000"/>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a typeface="Verdana" panose="020B0604030504040204" pitchFamily="34" charset="0"/>
              <a:cs typeface="Verdana" panose="020B0604030504040204" pitchFamily="34" charset="0"/>
            </a:endParaRPr>
          </a:p>
        </p:txBody>
      </p:sp>
      <p:sp>
        <p:nvSpPr>
          <p:cNvPr id="16" name="Text Placeholder 3">
            <a:extLst>
              <a:ext uri="{FF2B5EF4-FFF2-40B4-BE49-F238E27FC236}">
                <a16:creationId xmlns:a16="http://schemas.microsoft.com/office/drawing/2014/main" id="{822529D5-3EBD-EA76-C62E-28EF5E9BF470}"/>
              </a:ext>
            </a:extLst>
          </p:cNvPr>
          <p:cNvSpPr txBox="1">
            <a:spLocks/>
          </p:cNvSpPr>
          <p:nvPr/>
        </p:nvSpPr>
        <p:spPr>
          <a:xfrm>
            <a:off x="3318977" y="1814843"/>
            <a:ext cx="1417854" cy="120214"/>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spcAft>
                <a:spcPts val="60"/>
              </a:spcAft>
              <a:buNone/>
            </a:pPr>
            <a:r>
              <a:rPr lang="fr-FR" sz="800" noProof="1">
                <a:latin typeface="Verdana" panose="020B0604030504040204" pitchFamily="34" charset="0"/>
                <a:ea typeface="Verdana" panose="020B0604030504040204" pitchFamily="34" charset="0"/>
                <a:cs typeface="Verdana" panose="020B0604030504040204" pitchFamily="34" charset="0"/>
              </a:rPr>
              <a:t>Période de dépôt des dossiers sur le CompteAsso</a:t>
            </a:r>
          </a:p>
        </p:txBody>
      </p:sp>
      <p:sp>
        <p:nvSpPr>
          <p:cNvPr id="19" name="Text Placeholder 3">
            <a:extLst>
              <a:ext uri="{FF2B5EF4-FFF2-40B4-BE49-F238E27FC236}">
                <a16:creationId xmlns:a16="http://schemas.microsoft.com/office/drawing/2014/main" id="{78CCE1FA-0DE9-9090-6443-4BFAEDC54087}"/>
              </a:ext>
            </a:extLst>
          </p:cNvPr>
          <p:cNvSpPr txBox="1">
            <a:spLocks/>
          </p:cNvSpPr>
          <p:nvPr/>
        </p:nvSpPr>
        <p:spPr>
          <a:xfrm>
            <a:off x="5984560" y="1738700"/>
            <a:ext cx="1790696" cy="169047"/>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spcAft>
                <a:spcPts val="60"/>
              </a:spcAft>
              <a:buNone/>
            </a:pPr>
            <a:r>
              <a:rPr lang="fr-FR" sz="800" noProof="1">
                <a:latin typeface="Verdana" panose="020B0604030504040204" pitchFamily="34" charset="0"/>
                <a:ea typeface="Verdana" panose="020B0604030504040204" pitchFamily="34" charset="0"/>
                <a:cs typeface="Verdana" panose="020B0604030504040204" pitchFamily="34" charset="0"/>
              </a:rPr>
              <a:t>Saisie des compte-rendus financiers sur le CompteAsso pour justifier de la subvention obtenue</a:t>
            </a:r>
          </a:p>
        </p:txBody>
      </p:sp>
      <p:sp>
        <p:nvSpPr>
          <p:cNvPr id="20" name="Rectangle: Rounded Corners 19">
            <a:extLst>
              <a:ext uri="{FF2B5EF4-FFF2-40B4-BE49-F238E27FC236}">
                <a16:creationId xmlns:a16="http://schemas.microsoft.com/office/drawing/2014/main" id="{FCCBD1CB-365A-B18E-B68A-D252A0025C88}"/>
              </a:ext>
            </a:extLst>
          </p:cNvPr>
          <p:cNvSpPr/>
          <p:nvPr/>
        </p:nvSpPr>
        <p:spPr>
          <a:xfrm>
            <a:off x="1698187" y="3314913"/>
            <a:ext cx="1822722" cy="899934"/>
          </a:xfrm>
          <a:prstGeom prst="roundRect">
            <a:avLst>
              <a:gd name="adj" fmla="val 7091"/>
            </a:avLst>
          </a:prstGeom>
          <a:solidFill>
            <a:schemeClr val="bg1"/>
          </a:solidFill>
          <a:ln>
            <a:solidFill>
              <a:schemeClr val="accent1"/>
            </a:solidFill>
          </a:ln>
          <a:effectLst>
            <a:outerShdw blurRad="214403" sx="102000" sy="102000" algn="ctr" rotWithShape="0">
              <a:schemeClr val="tx1">
                <a:lumMod val="50000"/>
                <a:lumOff val="50000"/>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a typeface="Verdana" panose="020B0604030504040204" pitchFamily="34" charset="0"/>
              <a:cs typeface="Verdana" panose="020B0604030504040204" pitchFamily="34" charset="0"/>
            </a:endParaRPr>
          </a:p>
        </p:txBody>
      </p:sp>
      <p:sp>
        <p:nvSpPr>
          <p:cNvPr id="27" name="Rectangle: Rounded Corners 26">
            <a:extLst>
              <a:ext uri="{FF2B5EF4-FFF2-40B4-BE49-F238E27FC236}">
                <a16:creationId xmlns:a16="http://schemas.microsoft.com/office/drawing/2014/main" id="{3106E282-0E4E-B9A4-7141-2A54E1E57604}"/>
              </a:ext>
            </a:extLst>
          </p:cNvPr>
          <p:cNvSpPr/>
          <p:nvPr/>
        </p:nvSpPr>
        <p:spPr>
          <a:xfrm>
            <a:off x="4594685" y="3340999"/>
            <a:ext cx="1822722" cy="899934"/>
          </a:xfrm>
          <a:prstGeom prst="roundRect">
            <a:avLst>
              <a:gd name="adj" fmla="val 7091"/>
            </a:avLst>
          </a:prstGeom>
          <a:solidFill>
            <a:schemeClr val="bg1"/>
          </a:solidFill>
          <a:ln>
            <a:solidFill>
              <a:schemeClr val="accent1"/>
            </a:solidFill>
          </a:ln>
          <a:effectLst>
            <a:outerShdw blurRad="214403" sx="102000" sy="102000" algn="ctr" rotWithShape="0">
              <a:schemeClr val="tx1">
                <a:lumMod val="50000"/>
                <a:lumOff val="50000"/>
                <a:alpha val="1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a typeface="Verdana" panose="020B0604030504040204" pitchFamily="34" charset="0"/>
              <a:cs typeface="Verdana" panose="020B0604030504040204" pitchFamily="34" charset="0"/>
            </a:endParaRPr>
          </a:p>
        </p:txBody>
      </p:sp>
      <p:sp>
        <p:nvSpPr>
          <p:cNvPr id="22" name="Text Placeholder 3">
            <a:extLst>
              <a:ext uri="{FF2B5EF4-FFF2-40B4-BE49-F238E27FC236}">
                <a16:creationId xmlns:a16="http://schemas.microsoft.com/office/drawing/2014/main" id="{9FE9D86D-3A18-E22E-224B-761954F6A1E4}"/>
              </a:ext>
            </a:extLst>
          </p:cNvPr>
          <p:cNvSpPr txBox="1">
            <a:spLocks/>
          </p:cNvSpPr>
          <p:nvPr/>
        </p:nvSpPr>
        <p:spPr>
          <a:xfrm>
            <a:off x="1915397" y="3743691"/>
            <a:ext cx="1417854" cy="120214"/>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spcAft>
                <a:spcPts val="60"/>
              </a:spcAft>
              <a:buNone/>
            </a:pPr>
            <a:r>
              <a:rPr lang="fr-FR" sz="800" noProof="1">
                <a:latin typeface="Verdana" panose="020B0604030504040204" pitchFamily="34" charset="0"/>
                <a:ea typeface="Verdana" panose="020B0604030504040204" pitchFamily="34" charset="0"/>
                <a:cs typeface="Verdana" panose="020B0604030504040204" pitchFamily="34" charset="0"/>
              </a:rPr>
              <a:t>Diffusion de la note de cadrage fédérale et ouverture de la campagne</a:t>
            </a:r>
          </a:p>
        </p:txBody>
      </p:sp>
      <p:sp>
        <p:nvSpPr>
          <p:cNvPr id="12" name="Text Placeholder 2">
            <a:extLst>
              <a:ext uri="{FF2B5EF4-FFF2-40B4-BE49-F238E27FC236}">
                <a16:creationId xmlns:a16="http://schemas.microsoft.com/office/drawing/2014/main" id="{A290A7FE-E494-752F-1AAB-CBC5EFC03A22}"/>
              </a:ext>
            </a:extLst>
          </p:cNvPr>
          <p:cNvSpPr txBox="1">
            <a:spLocks/>
          </p:cNvSpPr>
          <p:nvPr/>
        </p:nvSpPr>
        <p:spPr>
          <a:xfrm>
            <a:off x="394952" y="1707646"/>
            <a:ext cx="1748005" cy="412032"/>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buNone/>
            </a:pPr>
            <a:r>
              <a:rPr lang="fr-FR" sz="800" noProof="1">
                <a:latin typeface="Verdana" panose="020B0604030504040204" pitchFamily="34" charset="0"/>
                <a:ea typeface="Verdana" panose="020B0604030504040204" pitchFamily="34" charset="0"/>
              </a:rPr>
              <a:t>Mise à jour des informations administratives du CompteAsso </a:t>
            </a:r>
          </a:p>
        </p:txBody>
      </p:sp>
      <p:sp>
        <p:nvSpPr>
          <p:cNvPr id="15" name="Text Placeholder 2">
            <a:extLst>
              <a:ext uri="{FF2B5EF4-FFF2-40B4-BE49-F238E27FC236}">
                <a16:creationId xmlns:a16="http://schemas.microsoft.com/office/drawing/2014/main" id="{77D2DFC1-7ED7-1828-23AA-F2FC75C82BC1}"/>
              </a:ext>
            </a:extLst>
          </p:cNvPr>
          <p:cNvSpPr txBox="1">
            <a:spLocks/>
          </p:cNvSpPr>
          <p:nvPr/>
        </p:nvSpPr>
        <p:spPr>
          <a:xfrm>
            <a:off x="3304979" y="1525902"/>
            <a:ext cx="1417854" cy="300535"/>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buNone/>
            </a:pPr>
            <a:r>
              <a:rPr lang="fr-FR" sz="1100" b="1" noProof="1">
                <a:solidFill>
                  <a:schemeClr val="accent1"/>
                </a:solidFill>
                <a:latin typeface="Verdana" panose="020B0604030504040204" pitchFamily="34" charset="0"/>
                <a:ea typeface="Verdana" panose="020B0604030504040204" pitchFamily="34" charset="0"/>
                <a:cs typeface="Verdana" panose="020B0604030504040204" pitchFamily="34" charset="0"/>
              </a:rPr>
              <a:t>1</a:t>
            </a:r>
            <a:r>
              <a:rPr lang="fr-FR" sz="1100" b="1" baseline="30000" noProof="1">
                <a:solidFill>
                  <a:schemeClr val="accent1"/>
                </a:solidFill>
                <a:latin typeface="Verdana" panose="020B0604030504040204" pitchFamily="34" charset="0"/>
                <a:ea typeface="Verdana" panose="020B0604030504040204" pitchFamily="34" charset="0"/>
                <a:cs typeface="Verdana" panose="020B0604030504040204" pitchFamily="34" charset="0"/>
              </a:rPr>
              <a:t>er</a:t>
            </a:r>
            <a:r>
              <a:rPr lang="fr-FR" sz="1100" b="1" noProof="1">
                <a:solidFill>
                  <a:schemeClr val="accent1"/>
                </a:solidFill>
                <a:latin typeface="Verdana" panose="020B0604030504040204" pitchFamily="34" charset="0"/>
                <a:ea typeface="Verdana" panose="020B0604030504040204" pitchFamily="34" charset="0"/>
                <a:cs typeface="Verdana" panose="020B0604030504040204" pitchFamily="34" charset="0"/>
              </a:rPr>
              <a:t> AVRIL – 6 MAI</a:t>
            </a:r>
          </a:p>
        </p:txBody>
      </p:sp>
      <p:sp>
        <p:nvSpPr>
          <p:cNvPr id="18" name="Text Placeholder 2">
            <a:extLst>
              <a:ext uri="{FF2B5EF4-FFF2-40B4-BE49-F238E27FC236}">
                <a16:creationId xmlns:a16="http://schemas.microsoft.com/office/drawing/2014/main" id="{38169E85-3368-B815-B347-A5714C9C1BDF}"/>
              </a:ext>
            </a:extLst>
          </p:cNvPr>
          <p:cNvSpPr txBox="1">
            <a:spLocks/>
          </p:cNvSpPr>
          <p:nvPr/>
        </p:nvSpPr>
        <p:spPr>
          <a:xfrm>
            <a:off x="5955826" y="1511801"/>
            <a:ext cx="1869706" cy="300535"/>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buNone/>
            </a:pPr>
            <a:r>
              <a:rPr lang="fr-FR" sz="1000" b="1" noProof="1">
                <a:solidFill>
                  <a:schemeClr val="accent1"/>
                </a:solidFill>
                <a:latin typeface="Verdana" panose="020B0604030504040204" pitchFamily="34" charset="0"/>
                <a:ea typeface="Verdana" panose="020B0604030504040204" pitchFamily="34" charset="0"/>
                <a:cs typeface="Verdana" panose="020B0604030504040204" pitchFamily="34" charset="0"/>
              </a:rPr>
              <a:t>JANVIER N+1 - JUIN N+1 </a:t>
            </a:r>
          </a:p>
        </p:txBody>
      </p:sp>
      <p:sp>
        <p:nvSpPr>
          <p:cNvPr id="21" name="Text Placeholder 2">
            <a:extLst>
              <a:ext uri="{FF2B5EF4-FFF2-40B4-BE49-F238E27FC236}">
                <a16:creationId xmlns:a16="http://schemas.microsoft.com/office/drawing/2014/main" id="{367F2FBD-FB3A-00B9-7638-A4E6769C6C9D}"/>
              </a:ext>
            </a:extLst>
          </p:cNvPr>
          <p:cNvSpPr txBox="1">
            <a:spLocks/>
          </p:cNvSpPr>
          <p:nvPr/>
        </p:nvSpPr>
        <p:spPr>
          <a:xfrm>
            <a:off x="1915397" y="3467016"/>
            <a:ext cx="1417854" cy="300535"/>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buNone/>
            </a:pPr>
            <a:r>
              <a:rPr lang="fr-FR" sz="1000" b="1" noProof="1">
                <a:solidFill>
                  <a:schemeClr val="accent1"/>
                </a:solidFill>
                <a:latin typeface="Verdana" panose="020B0604030504040204" pitchFamily="34" charset="0"/>
                <a:ea typeface="Verdana" panose="020B0604030504040204" pitchFamily="34" charset="0"/>
                <a:cs typeface="Verdana" panose="020B0604030504040204" pitchFamily="34" charset="0"/>
              </a:rPr>
              <a:t>AVRIL</a:t>
            </a:r>
          </a:p>
        </p:txBody>
      </p:sp>
      <p:sp>
        <p:nvSpPr>
          <p:cNvPr id="28" name="Text Placeholder 2">
            <a:extLst>
              <a:ext uri="{FF2B5EF4-FFF2-40B4-BE49-F238E27FC236}">
                <a16:creationId xmlns:a16="http://schemas.microsoft.com/office/drawing/2014/main" id="{3052E19B-7709-90CB-DB52-1ECBEF8C5CAD}"/>
              </a:ext>
            </a:extLst>
          </p:cNvPr>
          <p:cNvSpPr txBox="1">
            <a:spLocks/>
          </p:cNvSpPr>
          <p:nvPr/>
        </p:nvSpPr>
        <p:spPr>
          <a:xfrm>
            <a:off x="4816294" y="3510573"/>
            <a:ext cx="1417854" cy="300535"/>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buNone/>
            </a:pPr>
            <a:r>
              <a:rPr lang="fr-FR" sz="1000" b="1" noProof="1">
                <a:solidFill>
                  <a:schemeClr val="accent1"/>
                </a:solidFill>
                <a:latin typeface="Verdana" panose="020B0604030504040204" pitchFamily="34" charset="0"/>
                <a:ea typeface="Verdana" panose="020B0604030504040204" pitchFamily="34" charset="0"/>
                <a:cs typeface="Verdana" panose="020B0604030504040204" pitchFamily="34" charset="0"/>
              </a:rPr>
              <a:t>JUIN - SEPTEMBRE</a:t>
            </a:r>
          </a:p>
        </p:txBody>
      </p:sp>
      <p:sp>
        <p:nvSpPr>
          <p:cNvPr id="29" name="Text Placeholder 3">
            <a:extLst>
              <a:ext uri="{FF2B5EF4-FFF2-40B4-BE49-F238E27FC236}">
                <a16:creationId xmlns:a16="http://schemas.microsoft.com/office/drawing/2014/main" id="{EFA257E1-899C-A95F-52EF-0FCA2CF49929}"/>
              </a:ext>
            </a:extLst>
          </p:cNvPr>
          <p:cNvSpPr txBox="1">
            <a:spLocks/>
          </p:cNvSpPr>
          <p:nvPr/>
        </p:nvSpPr>
        <p:spPr>
          <a:xfrm>
            <a:off x="4825644" y="3764880"/>
            <a:ext cx="1417854" cy="120214"/>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spcBef>
                <a:spcPts val="0"/>
              </a:spcBef>
              <a:spcAft>
                <a:spcPts val="60"/>
              </a:spcAft>
              <a:buNone/>
            </a:pPr>
            <a:r>
              <a:rPr lang="fr-FR" sz="800" noProof="1">
                <a:latin typeface="Verdana" panose="020B0604030504040204" pitchFamily="34" charset="0"/>
                <a:ea typeface="Verdana" panose="020B0604030504040204" pitchFamily="34" charset="0"/>
                <a:cs typeface="Verdana" panose="020B0604030504040204" pitchFamily="34" charset="0"/>
              </a:rPr>
              <a:t>Instruction fédérale en juin puis mise en paiement des subventions</a:t>
            </a:r>
          </a:p>
        </p:txBody>
      </p:sp>
      <p:sp>
        <p:nvSpPr>
          <p:cNvPr id="53" name="Freeform 21">
            <a:extLst>
              <a:ext uri="{FF2B5EF4-FFF2-40B4-BE49-F238E27FC236}">
                <a16:creationId xmlns:a16="http://schemas.microsoft.com/office/drawing/2014/main" id="{0060E0D6-A856-0DB1-B3C5-D16CB4C441B1}"/>
              </a:ext>
            </a:extLst>
          </p:cNvPr>
          <p:cNvSpPr/>
          <p:nvPr/>
        </p:nvSpPr>
        <p:spPr>
          <a:xfrm rot="5400000" flipH="1" flipV="1">
            <a:off x="6145756" y="2136603"/>
            <a:ext cx="5143502" cy="870293"/>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54" name="Freeform: Shape 53">
            <a:extLst>
              <a:ext uri="{FF2B5EF4-FFF2-40B4-BE49-F238E27FC236}">
                <a16:creationId xmlns:a16="http://schemas.microsoft.com/office/drawing/2014/main" id="{DEDE82D2-05C1-4363-7DA9-8F332F8AE174}"/>
              </a:ext>
            </a:extLst>
          </p:cNvPr>
          <p:cNvSpPr/>
          <p:nvPr/>
        </p:nvSpPr>
        <p:spPr>
          <a:xfrm rot="5400000" flipH="1" flipV="1">
            <a:off x="6206132" y="2205627"/>
            <a:ext cx="5143503" cy="732241"/>
          </a:xfrm>
          <a:custGeom>
            <a:avLst/>
            <a:gdLst>
              <a:gd name="connsiteX0" fmla="*/ 5143499 w 5143499"/>
              <a:gd name="connsiteY0" fmla="*/ 387341 h 513910"/>
              <a:gd name="connsiteX1" fmla="*/ 5143499 w 5143499"/>
              <a:gd name="connsiteY1" fmla="*/ 513910 h 513910"/>
              <a:gd name="connsiteX2" fmla="*/ 0 w 5143499"/>
              <a:gd name="connsiteY2" fmla="*/ 513910 h 513910"/>
              <a:gd name="connsiteX3" fmla="*/ 0 w 5143499"/>
              <a:gd name="connsiteY3" fmla="*/ 440571 h 513910"/>
              <a:gd name="connsiteX4" fmla="*/ 1 w 5143499"/>
              <a:gd name="connsiteY4" fmla="*/ 440571 h 513910"/>
              <a:gd name="connsiteX5" fmla="*/ 1 w 5143499"/>
              <a:gd name="connsiteY5" fmla="*/ 418553 h 513910"/>
              <a:gd name="connsiteX6" fmla="*/ 1 w 5143499"/>
              <a:gd name="connsiteY6" fmla="*/ 324447 h 513910"/>
              <a:gd name="connsiteX7" fmla="*/ 1 w 5143499"/>
              <a:gd name="connsiteY7" fmla="*/ 94106 h 513910"/>
              <a:gd name="connsiteX8" fmla="*/ 1 w 5143499"/>
              <a:gd name="connsiteY8" fmla="*/ 0 h 513910"/>
              <a:gd name="connsiteX9" fmla="*/ 12667 w 5143499"/>
              <a:gd name="connsiteY9" fmla="*/ 572 h 513910"/>
              <a:gd name="connsiteX10" fmla="*/ 4228140 w 5143499"/>
              <a:gd name="connsiteY10" fmla="*/ 396841 h 513910"/>
              <a:gd name="connsiteX11" fmla="*/ 5035142 w 5143499"/>
              <a:gd name="connsiteY11" fmla="*/ 391663 h 51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43499" h="513910">
                <a:moveTo>
                  <a:pt x="5143499" y="387341"/>
                </a:moveTo>
                <a:lnTo>
                  <a:pt x="5143499" y="513910"/>
                </a:lnTo>
                <a:lnTo>
                  <a:pt x="0" y="513910"/>
                </a:lnTo>
                <a:lnTo>
                  <a:pt x="0" y="440571"/>
                </a:lnTo>
                <a:lnTo>
                  <a:pt x="1" y="440571"/>
                </a:lnTo>
                <a:lnTo>
                  <a:pt x="1" y="418553"/>
                </a:lnTo>
                <a:lnTo>
                  <a:pt x="1" y="324447"/>
                </a:lnTo>
                <a:lnTo>
                  <a:pt x="1" y="94106"/>
                </a:lnTo>
                <a:lnTo>
                  <a:pt x="1" y="0"/>
                </a:lnTo>
                <a:lnTo>
                  <a:pt x="12667" y="572"/>
                </a:lnTo>
                <a:cubicBezTo>
                  <a:pt x="1652879" y="90617"/>
                  <a:pt x="2915014" y="375849"/>
                  <a:pt x="4228140" y="396841"/>
                </a:cubicBezTo>
                <a:cubicBezTo>
                  <a:pt x="4550733" y="401998"/>
                  <a:pt x="4807933" y="399042"/>
                  <a:pt x="5035142" y="391663"/>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cxnSp>
        <p:nvCxnSpPr>
          <p:cNvPr id="4" name="Connecteur droit avec flèche 3">
            <a:extLst>
              <a:ext uri="{FF2B5EF4-FFF2-40B4-BE49-F238E27FC236}">
                <a16:creationId xmlns:a16="http://schemas.microsoft.com/office/drawing/2014/main" id="{6BF12885-15CD-B0B0-82D9-769E132681BC}"/>
              </a:ext>
            </a:extLst>
          </p:cNvPr>
          <p:cNvCxnSpPr>
            <a:cxnSpLocks/>
          </p:cNvCxnSpPr>
          <p:nvPr/>
        </p:nvCxnSpPr>
        <p:spPr>
          <a:xfrm>
            <a:off x="1152304" y="2267859"/>
            <a:ext cx="2419" cy="4355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necteur droit avec flèche 4">
            <a:extLst>
              <a:ext uri="{FF2B5EF4-FFF2-40B4-BE49-F238E27FC236}">
                <a16:creationId xmlns:a16="http://schemas.microsoft.com/office/drawing/2014/main" id="{ABB740DE-FFA2-237D-0F8C-195901F82710}"/>
              </a:ext>
            </a:extLst>
          </p:cNvPr>
          <p:cNvCxnSpPr/>
          <p:nvPr/>
        </p:nvCxnSpPr>
        <p:spPr>
          <a:xfrm>
            <a:off x="4056005" y="2253847"/>
            <a:ext cx="2419" cy="4355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B6B74B05-86CD-6335-EA84-F23B7D32A941}"/>
              </a:ext>
            </a:extLst>
          </p:cNvPr>
          <p:cNvCxnSpPr/>
          <p:nvPr/>
        </p:nvCxnSpPr>
        <p:spPr>
          <a:xfrm>
            <a:off x="6879908" y="2260409"/>
            <a:ext cx="2419" cy="4355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a:extLst>
              <a:ext uri="{FF2B5EF4-FFF2-40B4-BE49-F238E27FC236}">
                <a16:creationId xmlns:a16="http://schemas.microsoft.com/office/drawing/2014/main" id="{3FDBDBEC-B0A7-92D3-9D1A-E108A71F9445}"/>
              </a:ext>
            </a:extLst>
          </p:cNvPr>
          <p:cNvCxnSpPr>
            <a:cxnSpLocks/>
          </p:cNvCxnSpPr>
          <p:nvPr/>
        </p:nvCxnSpPr>
        <p:spPr>
          <a:xfrm flipV="1">
            <a:off x="5465991" y="2969701"/>
            <a:ext cx="0" cy="3597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8BB735A2-20D4-AADB-E63B-957A604F3CD0}"/>
              </a:ext>
            </a:extLst>
          </p:cNvPr>
          <p:cNvCxnSpPr>
            <a:cxnSpLocks/>
          </p:cNvCxnSpPr>
          <p:nvPr/>
        </p:nvCxnSpPr>
        <p:spPr>
          <a:xfrm flipH="1" flipV="1">
            <a:off x="2624324" y="2969701"/>
            <a:ext cx="2824" cy="3452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6" name="Graphic 14">
            <a:extLst>
              <a:ext uri="{FF2B5EF4-FFF2-40B4-BE49-F238E27FC236}">
                <a16:creationId xmlns:a16="http://schemas.microsoft.com/office/drawing/2014/main" id="{EDCE1903-AE11-3572-0CA7-ADF2B6500FCD}"/>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411762" y="4695804"/>
            <a:ext cx="642437" cy="336116"/>
          </a:xfrm>
          <a:prstGeom prst="rect">
            <a:avLst/>
          </a:prstGeom>
        </p:spPr>
      </p:pic>
      <p:sp>
        <p:nvSpPr>
          <p:cNvPr id="3" name="TextBox 1">
            <a:extLst>
              <a:ext uri="{FF2B5EF4-FFF2-40B4-BE49-F238E27FC236}">
                <a16:creationId xmlns:a16="http://schemas.microsoft.com/office/drawing/2014/main" id="{B4AC5732-D5F6-3334-4C76-DC43C51C34FC}"/>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Calendrier 2026</a:t>
            </a:r>
          </a:p>
        </p:txBody>
      </p:sp>
      <p:grpSp>
        <p:nvGrpSpPr>
          <p:cNvPr id="2" name="Group 1">
            <a:extLst>
              <a:ext uri="{FF2B5EF4-FFF2-40B4-BE49-F238E27FC236}">
                <a16:creationId xmlns:a16="http://schemas.microsoft.com/office/drawing/2014/main" id="{37C6E6E2-AB9D-D283-19C9-60F4DE9E81ED}"/>
              </a:ext>
            </a:extLst>
          </p:cNvPr>
          <p:cNvGrpSpPr/>
          <p:nvPr/>
        </p:nvGrpSpPr>
        <p:grpSpPr>
          <a:xfrm>
            <a:off x="7292688" y="-2"/>
            <a:ext cx="1851312" cy="5143502"/>
            <a:chOff x="7292688" y="-2"/>
            <a:chExt cx="1851312" cy="5143502"/>
          </a:xfrm>
        </p:grpSpPr>
        <p:sp>
          <p:nvSpPr>
            <p:cNvPr id="8" name="Freeform 21">
              <a:extLst>
                <a:ext uri="{FF2B5EF4-FFF2-40B4-BE49-F238E27FC236}">
                  <a16:creationId xmlns:a16="http://schemas.microsoft.com/office/drawing/2014/main" id="{54A938A6-160C-2A0D-D299-2E716EA55D6F}"/>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9" name="Freeform 9">
              <a:extLst>
                <a:ext uri="{FF2B5EF4-FFF2-40B4-BE49-F238E27FC236}">
                  <a16:creationId xmlns:a16="http://schemas.microsoft.com/office/drawing/2014/main" id="{D97FF720-AA8E-0C54-5BD0-DEC9E0E77B10}"/>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pic>
        <p:nvPicPr>
          <p:cNvPr id="23" name="Graphic 22">
            <a:extLst>
              <a:ext uri="{FF2B5EF4-FFF2-40B4-BE49-F238E27FC236}">
                <a16:creationId xmlns:a16="http://schemas.microsoft.com/office/drawing/2014/main" id="{2A4EFCFC-7C97-CCE6-909C-225CBF09E1AD}"/>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372584" y="4640955"/>
            <a:ext cx="642683" cy="336116"/>
          </a:xfrm>
          <a:prstGeom prst="rect">
            <a:avLst/>
          </a:prstGeom>
        </p:spPr>
      </p:pic>
      <p:sp>
        <p:nvSpPr>
          <p:cNvPr id="24" name="TextBox 42">
            <a:extLst>
              <a:ext uri="{FF2B5EF4-FFF2-40B4-BE49-F238E27FC236}">
                <a16:creationId xmlns:a16="http://schemas.microsoft.com/office/drawing/2014/main" id="{B2CF8DC4-AA12-7B53-0DCE-9A3ADBCA76E3}"/>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11</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40203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AAABD-4EDF-BA83-5575-B640C9C4D29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3A1AEF9A-24D7-9455-A301-3A41C0BACC91}"/>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5B9836DF-E2E9-F02D-A319-9653059EAC83}"/>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22F0C077-784F-07FA-CFEE-201930388F06}"/>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47EF8A75-2C8D-EBC8-899D-0C12C6A85368}"/>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La liste des référents régionaux 2026</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108B54DA-21DD-1359-B920-E1D6E8D8319A}"/>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40D43EB4-9B9C-3D74-83B5-461C4B70A561}"/>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12</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pic>
        <p:nvPicPr>
          <p:cNvPr id="11" name="Image 10">
            <a:extLst>
              <a:ext uri="{FF2B5EF4-FFF2-40B4-BE49-F238E27FC236}">
                <a16:creationId xmlns:a16="http://schemas.microsoft.com/office/drawing/2014/main" id="{761C08D7-B00F-65CD-182C-EEEE67A333EC}"/>
              </a:ext>
            </a:extLst>
          </p:cNvPr>
          <p:cNvPicPr>
            <a:picLocks noChangeAspect="1"/>
          </p:cNvPicPr>
          <p:nvPr/>
        </p:nvPicPr>
        <p:blipFill>
          <a:blip r:embed="rId4"/>
          <a:stretch>
            <a:fillRect/>
          </a:stretch>
        </p:blipFill>
        <p:spPr>
          <a:xfrm>
            <a:off x="532438" y="813631"/>
            <a:ext cx="6892841" cy="3656913"/>
          </a:xfrm>
          <a:prstGeom prst="rect">
            <a:avLst/>
          </a:prstGeom>
        </p:spPr>
      </p:pic>
    </p:spTree>
    <p:extLst>
      <p:ext uri="{BB962C8B-B14F-4D97-AF65-F5344CB8AC3E}">
        <p14:creationId xmlns:p14="http://schemas.microsoft.com/office/powerpoint/2010/main" val="3902453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87981F10-5E07-BFFD-3116-C5FA4AB50228}"/>
              </a:ext>
            </a:extLst>
          </p:cNvPr>
          <p:cNvSpPr/>
          <p:nvPr/>
        </p:nvSpPr>
        <p:spPr>
          <a:xfrm>
            <a:off x="1" y="836012"/>
            <a:ext cx="9143999" cy="4307489"/>
          </a:xfrm>
          <a:custGeom>
            <a:avLst/>
            <a:gdLst>
              <a:gd name="connsiteX0" fmla="*/ 0 w 9143999"/>
              <a:gd name="connsiteY0" fmla="*/ 0 h 4307489"/>
              <a:gd name="connsiteX1" fmla="*/ 482827 w 9143999"/>
              <a:gd name="connsiteY1" fmla="*/ 142532 h 4307489"/>
              <a:gd name="connsiteX2" fmla="*/ 7680462 w 9143999"/>
              <a:gd name="connsiteY2" fmla="*/ 2815845 h 4307489"/>
              <a:gd name="connsiteX3" fmla="*/ 8934865 w 9143999"/>
              <a:gd name="connsiteY3" fmla="*/ 2811841 h 4307489"/>
              <a:gd name="connsiteX4" fmla="*/ 9143999 w 9143999"/>
              <a:gd name="connsiteY4" fmla="*/ 2790969 h 4307489"/>
              <a:gd name="connsiteX5" fmla="*/ 9143999 w 9143999"/>
              <a:gd name="connsiteY5" fmla="*/ 4307489 h 4307489"/>
              <a:gd name="connsiteX6" fmla="*/ 0 w 9143999"/>
              <a:gd name="connsiteY6" fmla="*/ 4307489 h 4307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3999" h="4307489">
                <a:moveTo>
                  <a:pt x="0" y="0"/>
                </a:moveTo>
                <a:lnTo>
                  <a:pt x="482827" y="142532"/>
                </a:lnTo>
                <a:cubicBezTo>
                  <a:pt x="3185658" y="1011920"/>
                  <a:pt x="5394219" y="2677237"/>
                  <a:pt x="7680462" y="2815845"/>
                </a:cubicBezTo>
                <a:cubicBezTo>
                  <a:pt x="8161882" y="2845033"/>
                  <a:pt x="8570111" y="2839781"/>
                  <a:pt x="8934865" y="2811841"/>
                </a:cubicBezTo>
                <a:lnTo>
                  <a:pt x="9143999" y="2790969"/>
                </a:lnTo>
                <a:lnTo>
                  <a:pt x="9143999" y="4307489"/>
                </a:lnTo>
                <a:lnTo>
                  <a:pt x="0" y="4307489"/>
                </a:lnTo>
                <a:close/>
              </a:path>
            </a:pathLst>
          </a:custGeom>
          <a:solidFill>
            <a:schemeClr val="accent2"/>
          </a:solidFill>
          <a:ln w="0" cap="flat">
            <a:noFill/>
            <a:prstDash val="solid"/>
            <a:miter/>
          </a:ln>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 name="Freeform: Shape 3">
            <a:extLst>
              <a:ext uri="{FF2B5EF4-FFF2-40B4-BE49-F238E27FC236}">
                <a16:creationId xmlns:a16="http://schemas.microsoft.com/office/drawing/2014/main" id="{F43D2420-C138-59A8-5683-CC129AD00F48}"/>
              </a:ext>
            </a:extLst>
          </p:cNvPr>
          <p:cNvSpPr/>
          <p:nvPr/>
        </p:nvSpPr>
        <p:spPr>
          <a:xfrm>
            <a:off x="0" y="1161997"/>
            <a:ext cx="9143999" cy="3981505"/>
          </a:xfrm>
          <a:custGeom>
            <a:avLst/>
            <a:gdLst>
              <a:gd name="connsiteX0" fmla="*/ 0 w 9143999"/>
              <a:gd name="connsiteY0" fmla="*/ 0 h 3981505"/>
              <a:gd name="connsiteX1" fmla="*/ 22518 w 9143999"/>
              <a:gd name="connsiteY1" fmla="*/ 3856 h 3981505"/>
              <a:gd name="connsiteX2" fmla="*/ 7516690 w 9143999"/>
              <a:gd name="connsiteY2" fmla="*/ 2675630 h 3981505"/>
              <a:gd name="connsiteX3" fmla="*/ 8951359 w 9143999"/>
              <a:gd name="connsiteY3" fmla="*/ 2640721 h 3981505"/>
              <a:gd name="connsiteX4" fmla="*/ 9143999 w 9143999"/>
              <a:gd name="connsiteY4" fmla="*/ 2611582 h 3981505"/>
              <a:gd name="connsiteX5" fmla="*/ 9143999 w 9143999"/>
              <a:gd name="connsiteY5" fmla="*/ 3981505 h 3981505"/>
              <a:gd name="connsiteX6" fmla="*/ 0 w 9143999"/>
              <a:gd name="connsiteY6" fmla="*/ 3981505 h 3981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3999" h="3981505">
                <a:moveTo>
                  <a:pt x="0" y="0"/>
                </a:moveTo>
                <a:lnTo>
                  <a:pt x="22518" y="3856"/>
                </a:lnTo>
                <a:cubicBezTo>
                  <a:pt x="2938449" y="610971"/>
                  <a:pt x="5182244" y="2534099"/>
                  <a:pt x="7516690" y="2675630"/>
                </a:cubicBezTo>
                <a:cubicBezTo>
                  <a:pt x="8090188" y="2710399"/>
                  <a:pt x="8547432" y="2690469"/>
                  <a:pt x="8951359" y="2640721"/>
                </a:cubicBezTo>
                <a:lnTo>
                  <a:pt x="9143999" y="2611582"/>
                </a:lnTo>
                <a:lnTo>
                  <a:pt x="9143999" y="3981505"/>
                </a:lnTo>
                <a:lnTo>
                  <a:pt x="0" y="3981505"/>
                </a:ln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10" name="Graphic 9">
            <a:extLst>
              <a:ext uri="{FF2B5EF4-FFF2-40B4-BE49-F238E27FC236}">
                <a16:creationId xmlns:a16="http://schemas.microsoft.com/office/drawing/2014/main" id="{5EACA5AA-09EB-95EB-709D-EEA89F112859}"/>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466881" y="3423401"/>
            <a:ext cx="2559545" cy="1339128"/>
          </a:xfrm>
          <a:prstGeom prst="rect">
            <a:avLst/>
          </a:prstGeom>
        </p:spPr>
      </p:pic>
      <p:sp>
        <p:nvSpPr>
          <p:cNvPr id="36" name="Freeform: Shape 35">
            <a:extLst>
              <a:ext uri="{FF2B5EF4-FFF2-40B4-BE49-F238E27FC236}">
                <a16:creationId xmlns:a16="http://schemas.microsoft.com/office/drawing/2014/main" id="{0C4240BC-7A23-D9DA-7836-B1CADF07F02B}"/>
              </a:ext>
            </a:extLst>
          </p:cNvPr>
          <p:cNvSpPr/>
          <p:nvPr/>
        </p:nvSpPr>
        <p:spPr>
          <a:xfrm>
            <a:off x="1" y="752955"/>
            <a:ext cx="9143999" cy="2930968"/>
          </a:xfrm>
          <a:custGeom>
            <a:avLst/>
            <a:gdLst>
              <a:gd name="connsiteX0" fmla="*/ 0 w 9143999"/>
              <a:gd name="connsiteY0" fmla="*/ 0 h 2930968"/>
              <a:gd name="connsiteX1" fmla="*/ 482827 w 9143999"/>
              <a:gd name="connsiteY1" fmla="*/ 142532 h 2930968"/>
              <a:gd name="connsiteX2" fmla="*/ 7680462 w 9143999"/>
              <a:gd name="connsiteY2" fmla="*/ 2815845 h 2930968"/>
              <a:gd name="connsiteX3" fmla="*/ 8934865 w 9143999"/>
              <a:gd name="connsiteY3" fmla="*/ 2811841 h 2930968"/>
              <a:gd name="connsiteX4" fmla="*/ 9143999 w 9143999"/>
              <a:gd name="connsiteY4" fmla="*/ 2790969 h 2930968"/>
              <a:gd name="connsiteX5" fmla="*/ 9143999 w 9143999"/>
              <a:gd name="connsiteY5" fmla="*/ 2886532 h 2930968"/>
              <a:gd name="connsiteX6" fmla="*/ 8934865 w 9143999"/>
              <a:gd name="connsiteY6" fmla="*/ 2907404 h 2930968"/>
              <a:gd name="connsiteX7" fmla="*/ 7680462 w 9143999"/>
              <a:gd name="connsiteY7" fmla="*/ 2911408 h 2930968"/>
              <a:gd name="connsiteX8" fmla="*/ 482827 w 9143999"/>
              <a:gd name="connsiteY8" fmla="*/ 238095 h 2930968"/>
              <a:gd name="connsiteX9" fmla="*/ 0 w 9143999"/>
              <a:gd name="connsiteY9" fmla="*/ 95563 h 2930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43999" h="2930968">
                <a:moveTo>
                  <a:pt x="0" y="0"/>
                </a:moveTo>
                <a:lnTo>
                  <a:pt x="482827" y="142532"/>
                </a:lnTo>
                <a:cubicBezTo>
                  <a:pt x="3185658" y="1011920"/>
                  <a:pt x="5394219" y="2677237"/>
                  <a:pt x="7680462" y="2815845"/>
                </a:cubicBezTo>
                <a:cubicBezTo>
                  <a:pt x="8161882" y="2845033"/>
                  <a:pt x="8570111" y="2839781"/>
                  <a:pt x="8934865" y="2811841"/>
                </a:cubicBezTo>
                <a:lnTo>
                  <a:pt x="9143999" y="2790969"/>
                </a:lnTo>
                <a:lnTo>
                  <a:pt x="9143999" y="2886532"/>
                </a:lnTo>
                <a:lnTo>
                  <a:pt x="8934865" y="2907404"/>
                </a:lnTo>
                <a:cubicBezTo>
                  <a:pt x="8570111" y="2935344"/>
                  <a:pt x="8161882" y="2940596"/>
                  <a:pt x="7680462" y="2911408"/>
                </a:cubicBezTo>
                <a:cubicBezTo>
                  <a:pt x="5394219" y="2772800"/>
                  <a:pt x="3185658" y="1107483"/>
                  <a:pt x="482827" y="238095"/>
                </a:cubicBezTo>
                <a:lnTo>
                  <a:pt x="0" y="95563"/>
                </a:lnTo>
                <a:close/>
              </a:path>
            </a:pathLst>
          </a:custGeom>
          <a:solidFill>
            <a:schemeClr val="bg1">
              <a:alpha val="50000"/>
            </a:schemeClr>
          </a:solidFill>
          <a:ln w="0" cap="flat">
            <a:noFill/>
            <a:prstDash val="solid"/>
            <a:miter/>
          </a:ln>
        </p:spPr>
        <p:txBody>
          <a:bodyPr wrap="square" rtlCol="0" anchor="ctr">
            <a:noAutofit/>
          </a:bodyPr>
          <a:lstStyle/>
          <a:p>
            <a:endParaRPr lang="fr-FR" dirty="0"/>
          </a:p>
        </p:txBody>
      </p:sp>
      <p:sp>
        <p:nvSpPr>
          <p:cNvPr id="2" name="ZoneTexte 1">
            <a:extLst>
              <a:ext uri="{FF2B5EF4-FFF2-40B4-BE49-F238E27FC236}">
                <a16:creationId xmlns:a16="http://schemas.microsoft.com/office/drawing/2014/main" id="{5657D36C-88FE-1E01-3CF5-175104235A0E}"/>
              </a:ext>
            </a:extLst>
          </p:cNvPr>
          <p:cNvSpPr txBox="1"/>
          <p:nvPr/>
        </p:nvSpPr>
        <p:spPr>
          <a:xfrm>
            <a:off x="4900246" y="752954"/>
            <a:ext cx="4149969" cy="1815882"/>
          </a:xfrm>
          <a:prstGeom prst="rect">
            <a:avLst/>
          </a:prstGeom>
          <a:noFill/>
        </p:spPr>
        <p:txBody>
          <a:bodyPr wrap="square" rtlCol="0">
            <a:spAutoFit/>
          </a:bodyPr>
          <a:lstStyle/>
          <a:p>
            <a:r>
              <a:rPr lang="fr-FR" sz="1400" b="1" dirty="0">
                <a:solidFill>
                  <a:schemeClr val="accent1"/>
                </a:solidFill>
                <a:latin typeface="Verdana" panose="020B0604030504040204" pitchFamily="34" charset="0"/>
                <a:ea typeface="Verdana" panose="020B0604030504040204" pitchFamily="34" charset="0"/>
              </a:rPr>
              <a:t>Pour vous accompagner </a:t>
            </a:r>
          </a:p>
          <a:p>
            <a:endParaRPr lang="fr-FR" sz="1400" b="1" dirty="0">
              <a:solidFill>
                <a:schemeClr val="accent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endParaRPr>
          </a:p>
          <a:p>
            <a:r>
              <a:rPr lang="fr-FR" sz="1400" b="1" dirty="0">
                <a:solidFill>
                  <a:schemeClr val="accent1"/>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psf@ffnatation.fr</a:t>
            </a:r>
            <a:endParaRPr lang="fr-FR" sz="1400" b="1" dirty="0">
              <a:solidFill>
                <a:schemeClr val="accent1"/>
              </a:solidFill>
              <a:latin typeface="Verdana" panose="020B0604030504040204" pitchFamily="34" charset="0"/>
              <a:ea typeface="Verdana" panose="020B0604030504040204" pitchFamily="34" charset="0"/>
            </a:endParaRPr>
          </a:p>
          <a:p>
            <a:endParaRPr lang="fr-FR" sz="1400" b="1" dirty="0">
              <a:solidFill>
                <a:schemeClr val="accent1"/>
              </a:solidFill>
              <a:latin typeface="Verdana" panose="020B0604030504040204" pitchFamily="34" charset="0"/>
              <a:ea typeface="Verdana" panose="020B0604030504040204" pitchFamily="34" charset="0"/>
            </a:endParaRPr>
          </a:p>
          <a:p>
            <a:endParaRPr lang="fr-FR" sz="1400" dirty="0">
              <a:solidFill>
                <a:schemeClr val="accent1"/>
              </a:solidFill>
              <a:latin typeface="Arial Black" panose="020B0A04020102020204" pitchFamily="34" charset="0"/>
              <a:ea typeface="Verdana" panose="020B0604030504040204" pitchFamily="34" charset="0"/>
            </a:endParaRPr>
          </a:p>
          <a:p>
            <a:endParaRPr lang="fr-FR" sz="1400" dirty="0">
              <a:solidFill>
                <a:schemeClr val="accent1"/>
              </a:solidFill>
              <a:latin typeface="Arial Black" panose="020B0A04020102020204" pitchFamily="34" charset="0"/>
              <a:ea typeface="Verdana" panose="020B0604030504040204" pitchFamily="34" charset="0"/>
            </a:endParaRPr>
          </a:p>
          <a:p>
            <a:endParaRPr lang="fr-FR" sz="1400" dirty="0">
              <a:solidFill>
                <a:schemeClr val="accent1"/>
              </a:solidFill>
              <a:latin typeface="Arial Black" panose="020B0A04020102020204" pitchFamily="34" charset="0"/>
              <a:ea typeface="Verdana" panose="020B0604030504040204" pitchFamily="34" charset="0"/>
            </a:endParaRPr>
          </a:p>
          <a:p>
            <a:endParaRPr lang="fr-FR" sz="1400" dirty="0">
              <a:solidFill>
                <a:schemeClr val="accent1"/>
              </a:solidFill>
              <a:latin typeface="Arial Black" panose="020B0A04020102020204" pitchFamily="34" charset="0"/>
              <a:ea typeface="Verdana" panose="020B0604030504040204" pitchFamily="34" charset="0"/>
            </a:endParaRPr>
          </a:p>
        </p:txBody>
      </p:sp>
    </p:spTree>
    <p:extLst>
      <p:ext uri="{BB962C8B-B14F-4D97-AF65-F5344CB8AC3E}">
        <p14:creationId xmlns:p14="http://schemas.microsoft.com/office/powerpoint/2010/main" val="2858789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49693D8-1864-FA7D-AE4B-E771B82BFA88}"/>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C62B8670-F246-BCFB-0C6C-4AAA3192FEEF}"/>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7C798DB0-86E6-225B-80DF-F1727498796B}"/>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5" name="Text Placeholder 3">
            <a:extLst>
              <a:ext uri="{FF2B5EF4-FFF2-40B4-BE49-F238E27FC236}">
                <a16:creationId xmlns:a16="http://schemas.microsoft.com/office/drawing/2014/main" id="{0F39D99C-EC0C-9F86-60A1-2675FDCF377B}"/>
              </a:ext>
            </a:extLst>
          </p:cNvPr>
          <p:cNvSpPr txBox="1">
            <a:spLocks/>
          </p:cNvSpPr>
          <p:nvPr/>
        </p:nvSpPr>
        <p:spPr>
          <a:xfrm>
            <a:off x="538416" y="1101049"/>
            <a:ext cx="7310184" cy="3196631"/>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fr-FR" sz="1200" dirty="0">
                <a:solidFill>
                  <a:srgbClr val="002060"/>
                </a:solidFill>
                <a:latin typeface="Verdana" panose="020B0604030504040204" pitchFamily="34" charset="0"/>
                <a:ea typeface="Verdana" panose="020B0604030504040204" pitchFamily="34" charset="0"/>
                <a:sym typeface="Verdana"/>
              </a:rPr>
              <a:t>L’aide PSF (Projets Sportifs Fédéraux) est une enveloppe financière dispensée par l’Agence nationale du Sport aux Fédérations sportives pour leur permettre de </a:t>
            </a:r>
            <a:r>
              <a:rPr lang="fr-FR" sz="1200" b="1" dirty="0">
                <a:solidFill>
                  <a:srgbClr val="002060"/>
                </a:solidFill>
                <a:latin typeface="Verdana" panose="020B0604030504040204" pitchFamily="34" charset="0"/>
                <a:ea typeface="Verdana" panose="020B0604030504040204" pitchFamily="34" charset="0"/>
                <a:sym typeface="Verdana"/>
              </a:rPr>
              <a:t>développer leurs structures et de capter de nouveaux licenciés.</a:t>
            </a:r>
          </a:p>
          <a:p>
            <a:pPr marL="0" indent="0">
              <a:buNone/>
            </a:pPr>
            <a:endParaRPr lang="fr-FR" sz="1200" dirty="0">
              <a:solidFill>
                <a:srgbClr val="002060"/>
              </a:solidFill>
              <a:latin typeface="Verdana" panose="020B0604030504040204" pitchFamily="34" charset="0"/>
              <a:ea typeface="Verdana" panose="020B0604030504040204" pitchFamily="34" charset="0"/>
              <a:sym typeface="Verdana"/>
            </a:endParaRPr>
          </a:p>
          <a:p>
            <a:pPr marL="0" indent="0">
              <a:buNone/>
            </a:pPr>
            <a:r>
              <a:rPr lang="fr-FR" sz="1200" dirty="0">
                <a:solidFill>
                  <a:srgbClr val="002060"/>
                </a:solidFill>
                <a:latin typeface="Verdana" panose="020B0604030504040204" pitchFamily="34" charset="0"/>
                <a:ea typeface="Verdana" panose="020B0604030504040204" pitchFamily="34" charset="0"/>
                <a:sym typeface="Verdana"/>
              </a:rPr>
              <a:t>L’Agence nationale du Sport fixe des critères à respecter et chaque Fédération peut ensuite décliner ses prérogatives au niveau fédéral. </a:t>
            </a:r>
          </a:p>
          <a:p>
            <a:pPr marL="0" indent="0">
              <a:buNone/>
            </a:pPr>
            <a:endParaRPr lang="fr-FR" sz="1200" dirty="0">
              <a:solidFill>
                <a:srgbClr val="002060"/>
              </a:solidFill>
              <a:latin typeface="Verdana" panose="020B0604030504040204" pitchFamily="34" charset="0"/>
              <a:ea typeface="Verdana" panose="020B0604030504040204" pitchFamily="34" charset="0"/>
              <a:sym typeface="Verdana"/>
            </a:endParaRPr>
          </a:p>
          <a:p>
            <a:pPr marL="0" indent="0">
              <a:buNone/>
            </a:pPr>
            <a:r>
              <a:rPr lang="fr-FR" sz="1200" dirty="0">
                <a:solidFill>
                  <a:srgbClr val="002060"/>
                </a:solidFill>
                <a:latin typeface="Verdana" panose="020B0604030504040204" pitchFamily="34" charset="0"/>
                <a:ea typeface="Verdana" panose="020B0604030504040204" pitchFamily="34" charset="0"/>
                <a:sym typeface="Verdana"/>
              </a:rPr>
              <a:t>Au niveau de la FFN, les PSF sont gérés et instruits en collaboration avec des salariés, la DTN et plusieurs élus. De plus, un réseau de référents régionaux est actif pour vous accompagner et être au plus près des projets.</a:t>
            </a:r>
          </a:p>
          <a:p>
            <a:pPr marL="0" indent="0">
              <a:buNone/>
            </a:pPr>
            <a:endParaRPr lang="fr-FR" sz="1200" dirty="0">
              <a:solidFill>
                <a:srgbClr val="002060"/>
              </a:solidFill>
              <a:latin typeface="Verdana" panose="020B0604030504040204" pitchFamily="34" charset="0"/>
              <a:ea typeface="Verdana" panose="020B0604030504040204" pitchFamily="34" charset="0"/>
              <a:sym typeface="Verdana"/>
            </a:endParaRPr>
          </a:p>
          <a:p>
            <a:pPr marL="0" indent="0">
              <a:buNone/>
            </a:pPr>
            <a:endParaRPr lang="fr-FR" sz="1050" b="1" dirty="0">
              <a:solidFill>
                <a:srgbClr val="002060"/>
              </a:solidFill>
              <a:latin typeface="Verdana" panose="020B0604030504040204" pitchFamily="34" charset="0"/>
              <a:ea typeface="Verdana" panose="020B0604030504040204" pitchFamily="34" charset="0"/>
            </a:endParaRPr>
          </a:p>
          <a:p>
            <a:pPr marL="0" indent="0">
              <a:buNone/>
            </a:pPr>
            <a:endParaRPr lang="fr-FR" sz="1050" b="1" dirty="0">
              <a:solidFill>
                <a:srgbClr val="002060"/>
              </a:solidFill>
              <a:latin typeface="Verdana" panose="020B0604030504040204" pitchFamily="34" charset="0"/>
              <a:ea typeface="Verdana" panose="020B0604030504040204" pitchFamily="34" charset="0"/>
            </a:endParaRPr>
          </a:p>
          <a:p>
            <a:pPr marL="0" indent="0">
              <a:buNone/>
            </a:pPr>
            <a:endParaRPr lang="fr-FR" sz="1050" b="1" dirty="0">
              <a:solidFill>
                <a:srgbClr val="002060"/>
              </a:solidFill>
              <a:latin typeface="Verdana" panose="020B0604030504040204" pitchFamily="34" charset="0"/>
              <a:ea typeface="Verdana" panose="020B0604030504040204" pitchFamily="34" charset="0"/>
            </a:endParaRPr>
          </a:p>
          <a:p>
            <a:pPr marL="0" indent="0">
              <a:buNone/>
            </a:pPr>
            <a:endParaRPr lang="fr-FR" sz="1050" b="1" dirty="0">
              <a:solidFill>
                <a:srgbClr val="002060"/>
              </a:solidFill>
              <a:latin typeface="Verdana" panose="020B0604030504040204" pitchFamily="34" charset="0"/>
              <a:ea typeface="Verdana" panose="020B0604030504040204" pitchFamily="34" charset="0"/>
            </a:endParaRPr>
          </a:p>
          <a:p>
            <a:pPr marL="0" indent="0">
              <a:buNone/>
            </a:pPr>
            <a:r>
              <a:rPr lang="fr-FR" sz="1050" b="1" dirty="0">
                <a:solidFill>
                  <a:srgbClr val="002060"/>
                </a:solidFill>
                <a:latin typeface="Verdana" panose="020B0604030504040204" pitchFamily="34" charset="0"/>
                <a:ea typeface="Verdana" panose="020B0604030504040204" pitchFamily="34" charset="0"/>
              </a:rPr>
              <a:t>  </a:t>
            </a:r>
            <a:r>
              <a:rPr lang="fr-FR" sz="1050" dirty="0">
                <a:solidFill>
                  <a:srgbClr val="002060"/>
                </a:solidFill>
                <a:latin typeface="Verdana" panose="020B0604030504040204" pitchFamily="34" charset="0"/>
                <a:ea typeface="Verdana" panose="020B0604030504040204" pitchFamily="34" charset="0"/>
              </a:rPr>
              <a:t> </a:t>
            </a:r>
          </a:p>
          <a:p>
            <a:pPr marL="0" indent="0" algn="just">
              <a:buNone/>
            </a:pPr>
            <a:endParaRPr lang="fr-FR" sz="1200" b="1" dirty="0">
              <a:solidFill>
                <a:srgbClr val="002060"/>
              </a:solidFill>
            </a:endParaRPr>
          </a:p>
        </p:txBody>
      </p:sp>
      <p:sp>
        <p:nvSpPr>
          <p:cNvPr id="7" name="TextBox 1">
            <a:extLst>
              <a:ext uri="{FF2B5EF4-FFF2-40B4-BE49-F238E27FC236}">
                <a16:creationId xmlns:a16="http://schemas.microsoft.com/office/drawing/2014/main" id="{6513101B-2007-54BC-79BC-BC81109FF04C}"/>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Fonctionnement général</a:t>
            </a:r>
          </a:p>
        </p:txBody>
      </p:sp>
      <p:pic>
        <p:nvPicPr>
          <p:cNvPr id="23" name="Graphic 22">
            <a:extLst>
              <a:ext uri="{FF2B5EF4-FFF2-40B4-BE49-F238E27FC236}">
                <a16:creationId xmlns:a16="http://schemas.microsoft.com/office/drawing/2014/main" id="{03BE8295-FCEA-D8EF-D7EE-742F66897078}"/>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7ABF1699-8B57-A0D6-0E81-B063676DE4F3}"/>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2</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73017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9485C-AAB2-EECA-262B-36211823965A}"/>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02D9F37-2A63-DF96-3041-81D8685AD0EA}"/>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9D6C9C11-E6CA-31F0-1553-7EA48282F3AF}"/>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F60F6BCC-40AD-E70C-29FB-D5F51F34BA3C}"/>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5" name="Text Placeholder 3">
            <a:extLst>
              <a:ext uri="{FF2B5EF4-FFF2-40B4-BE49-F238E27FC236}">
                <a16:creationId xmlns:a16="http://schemas.microsoft.com/office/drawing/2014/main" id="{7EAF91A6-49F6-7B84-857A-8AF07B84B941}"/>
              </a:ext>
            </a:extLst>
          </p:cNvPr>
          <p:cNvSpPr txBox="1">
            <a:spLocks/>
          </p:cNvSpPr>
          <p:nvPr/>
        </p:nvSpPr>
        <p:spPr>
          <a:xfrm>
            <a:off x="372584" y="1072912"/>
            <a:ext cx="7310184" cy="774571"/>
          </a:xfrm>
          <a:custGeom>
            <a:avLst/>
            <a:gdLst>
              <a:gd name="connsiteX0" fmla="*/ 0 w 828523"/>
              <a:gd name="connsiteY0" fmla="*/ 0 h 955988"/>
              <a:gd name="connsiteX1" fmla="*/ 828523 w 828523"/>
              <a:gd name="connsiteY1" fmla="*/ 0 h 955988"/>
              <a:gd name="connsiteX2" fmla="*/ 828523 w 828523"/>
              <a:gd name="connsiteY2" fmla="*/ 955988 h 955988"/>
              <a:gd name="connsiteX3" fmla="*/ 0 w 828523"/>
              <a:gd name="connsiteY3" fmla="*/ 955988 h 955988"/>
            </a:gdLst>
            <a:ahLst/>
            <a:cxnLst>
              <a:cxn ang="0">
                <a:pos x="connsiteX0" y="connsiteY0"/>
              </a:cxn>
              <a:cxn ang="0">
                <a:pos x="connsiteX1" y="connsiteY1"/>
              </a:cxn>
              <a:cxn ang="0">
                <a:pos x="connsiteX2" y="connsiteY2"/>
              </a:cxn>
              <a:cxn ang="0">
                <a:pos x="connsiteX3" y="connsiteY3"/>
              </a:cxn>
            </a:cxnLst>
            <a:rect l="l" t="t" r="r" b="b"/>
            <a:pathLst>
              <a:path w="828523" h="955988">
                <a:moveTo>
                  <a:pt x="0" y="0"/>
                </a:moveTo>
                <a:lnTo>
                  <a:pt x="828523" y="0"/>
                </a:lnTo>
                <a:lnTo>
                  <a:pt x="828523" y="955988"/>
                </a:lnTo>
                <a:lnTo>
                  <a:pt x="0" y="955988"/>
                </a:lnTo>
                <a:close/>
              </a:path>
            </a:pathLst>
          </a:cu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Wingdings" panose="05000000000000000000" pitchFamily="2" charset="2"/>
              <a:buChar char="ü"/>
            </a:pPr>
            <a:r>
              <a:rPr lang="fr-FR" sz="1050" b="1" dirty="0">
                <a:solidFill>
                  <a:srgbClr val="002060"/>
                </a:solidFill>
                <a:latin typeface="Verdana" panose="020B0604030504040204" pitchFamily="34" charset="0"/>
                <a:ea typeface="Verdana" panose="020B0604030504040204" pitchFamily="34" charset="0"/>
              </a:rPr>
              <a:t>Objectifs opérationnels 2026 </a:t>
            </a:r>
            <a:r>
              <a:rPr lang="fr-FR" sz="1050" dirty="0">
                <a:solidFill>
                  <a:srgbClr val="002060"/>
                </a:solidFill>
                <a:latin typeface="Verdana" panose="020B0604030504040204" pitchFamily="34" charset="0"/>
                <a:ea typeface="Verdana" panose="020B0604030504040204" pitchFamily="34" charset="0"/>
              </a:rPr>
              <a:t> </a:t>
            </a:r>
          </a:p>
          <a:p>
            <a:pPr marL="971550" lvl="4" indent="-342900"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Développement de la pratique</a:t>
            </a:r>
          </a:p>
          <a:p>
            <a:pPr marL="971550" lvl="4" indent="-342900"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Promotion du Sport Santé</a:t>
            </a:r>
          </a:p>
          <a:p>
            <a:pPr marL="971550" lvl="4" indent="-342900"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Développement de l’éthique, de la citoyenneté, lutte contre les violences et discriminations</a:t>
            </a:r>
          </a:p>
          <a:p>
            <a:pPr marL="971550" lvl="4" indent="-342900"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Soutien à l’Accession HN/ structures CAF</a:t>
            </a:r>
          </a:p>
          <a:p>
            <a:pPr marL="139700" indent="0">
              <a:buNone/>
            </a:pPr>
            <a:endParaRPr lang="fr-FR" sz="500" b="1" dirty="0">
              <a:solidFill>
                <a:srgbClr val="002060"/>
              </a:solidFill>
              <a:latin typeface="Verdana" panose="020B0604030504040204" pitchFamily="34" charset="0"/>
              <a:ea typeface="Verdana" panose="020B0604030504040204" pitchFamily="34" charset="0"/>
            </a:endParaRPr>
          </a:p>
          <a:p>
            <a:pPr>
              <a:buFont typeface="Wingdings" panose="05000000000000000000" pitchFamily="2" charset="2"/>
              <a:buChar char="ü"/>
            </a:pPr>
            <a:r>
              <a:rPr lang="fr-FR" sz="1050" b="1" dirty="0">
                <a:solidFill>
                  <a:srgbClr val="002060"/>
                </a:solidFill>
                <a:latin typeface="Verdana" panose="020B0604030504040204" pitchFamily="34" charset="0"/>
                <a:ea typeface="Verdana" panose="020B0604030504040204" pitchFamily="34" charset="0"/>
              </a:rPr>
              <a:t>Priorités d’action</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Développement de la pratique féminine</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L’accès au sport pour tous et lutte contre les inégalités </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Le sport santé</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Les pratiques inclusives</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La stratégie RSO (Responsabilité sociétale des organisations)</a:t>
            </a:r>
          </a:p>
          <a:p>
            <a:pPr>
              <a:buFont typeface="Wingdings" panose="05000000000000000000" pitchFamily="2" charset="2"/>
              <a:buChar char="ü"/>
            </a:pPr>
            <a:endParaRPr lang="fr-FR" sz="500"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ü"/>
            </a:pPr>
            <a:r>
              <a:rPr lang="fr-FR" sz="1050" b="1" dirty="0">
                <a:solidFill>
                  <a:srgbClr val="002060"/>
                </a:solidFill>
                <a:latin typeface="Verdana" panose="020B0604030504040204" pitchFamily="34" charset="0"/>
                <a:ea typeface="Verdana" panose="020B0604030504040204" pitchFamily="34" charset="0"/>
              </a:rPr>
              <a:t>Cibles prioritaires</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Publics : jeunes, femmes, seniors, personnes éloignées de la pratique sportive, personnes </a:t>
            </a:r>
          </a:p>
          <a:p>
            <a:pPr marL="628650" lvl="4" indent="0">
              <a:buNone/>
            </a:pPr>
            <a:r>
              <a:rPr lang="fr-FR" sz="1050" dirty="0">
                <a:solidFill>
                  <a:srgbClr val="002060"/>
                </a:solidFill>
                <a:latin typeface="Verdana" panose="020B0604030504040204" pitchFamily="34" charset="0"/>
                <a:ea typeface="Verdana" panose="020B0604030504040204" pitchFamily="34" charset="0"/>
              </a:rPr>
              <a:t>       en situation de handicap</a:t>
            </a:r>
          </a:p>
          <a:p>
            <a:pPr marL="971550" lvl="4" indent="-342900">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Territoires : Quartiers Prioritaires de la politique de la Ville, Zones de Revitalisation Rurale</a:t>
            </a:r>
          </a:p>
          <a:p>
            <a:pPr marL="0" indent="0" algn="just">
              <a:buNone/>
            </a:pPr>
            <a:endParaRPr lang="fr-FR" sz="1200" b="1" dirty="0">
              <a:solidFill>
                <a:srgbClr val="002060"/>
              </a:solidFill>
            </a:endParaRPr>
          </a:p>
        </p:txBody>
      </p:sp>
      <p:sp>
        <p:nvSpPr>
          <p:cNvPr id="7" name="TextBox 1">
            <a:extLst>
              <a:ext uri="{FF2B5EF4-FFF2-40B4-BE49-F238E27FC236}">
                <a16:creationId xmlns:a16="http://schemas.microsoft.com/office/drawing/2014/main" id="{234331DB-6202-B804-B402-77A55ADE3EA4}"/>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Cadre de fonctionnement défini par l’ANS</a:t>
            </a:r>
          </a:p>
        </p:txBody>
      </p:sp>
      <p:pic>
        <p:nvPicPr>
          <p:cNvPr id="23" name="Graphic 22">
            <a:extLst>
              <a:ext uri="{FF2B5EF4-FFF2-40B4-BE49-F238E27FC236}">
                <a16:creationId xmlns:a16="http://schemas.microsoft.com/office/drawing/2014/main" id="{6F62C476-1840-29A2-7E2C-3345738199CC}"/>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16848BB6-C39D-66C1-B0A7-778AF4266FE0}"/>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3</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48321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E10F6-8A97-8545-BA0E-633B60A81A34}"/>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83706815-5C4E-4650-460B-59DC3A859B30}"/>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AFC942F7-6BC5-CD47-3CC3-A90E5DBFD3A9}"/>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D4B0ED5A-8265-E4AE-183F-BCB7A7DA5B2C}"/>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B19683BA-FF10-745E-21FA-C6B9B50ABEA6}"/>
              </a:ext>
            </a:extLst>
          </p:cNvPr>
          <p:cNvSpPr txBox="1"/>
          <p:nvPr/>
        </p:nvSpPr>
        <p:spPr>
          <a:xfrm>
            <a:off x="538415" y="326251"/>
            <a:ext cx="7679461"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Cadre de fonctionnement défini par l’ANS</a:t>
            </a:r>
          </a:p>
        </p:txBody>
      </p:sp>
      <p:pic>
        <p:nvPicPr>
          <p:cNvPr id="23" name="Graphic 22">
            <a:extLst>
              <a:ext uri="{FF2B5EF4-FFF2-40B4-BE49-F238E27FC236}">
                <a16:creationId xmlns:a16="http://schemas.microsoft.com/office/drawing/2014/main" id="{384DD649-EB3A-42C1-D0BA-071E88ED163F}"/>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35D4145C-8E52-51D4-A8AA-8C03B6215B02}"/>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4</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3" name="Espace réservé du contenu 1">
            <a:extLst>
              <a:ext uri="{FF2B5EF4-FFF2-40B4-BE49-F238E27FC236}">
                <a16:creationId xmlns:a16="http://schemas.microsoft.com/office/drawing/2014/main" id="{98EA72C3-A157-7AE1-C552-168EFD6CED67}"/>
              </a:ext>
            </a:extLst>
          </p:cNvPr>
          <p:cNvSpPr txBox="1">
            <a:spLocks/>
          </p:cNvSpPr>
          <p:nvPr/>
        </p:nvSpPr>
        <p:spPr>
          <a:xfrm>
            <a:off x="434007" y="1262470"/>
            <a:ext cx="7045316" cy="194745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280"/>
              </a:spcBef>
              <a:spcAft>
                <a:spcPts val="0"/>
              </a:spcAft>
              <a:buClr>
                <a:srgbClr val="C85A19"/>
              </a:buClr>
              <a:buSzPts val="1400"/>
              <a:buFont typeface="Arial"/>
              <a:buChar char="•"/>
              <a:defRPr sz="1400" b="0" i="0" u="none" strike="noStrike" cap="none">
                <a:solidFill>
                  <a:srgbClr val="24569F"/>
                </a:solidFill>
                <a:latin typeface="Verdana"/>
                <a:ea typeface="Verdana"/>
                <a:cs typeface="Verdana"/>
                <a:sym typeface="Verdana"/>
              </a:defRPr>
            </a:lvl1pPr>
            <a:lvl2pPr marL="914400" marR="0" lvl="1" indent="-317500" algn="l" rtl="0">
              <a:lnSpc>
                <a:spcPct val="100000"/>
              </a:lnSpc>
              <a:spcBef>
                <a:spcPts val="280"/>
              </a:spcBef>
              <a:spcAft>
                <a:spcPts val="0"/>
              </a:spcAft>
              <a:buClr>
                <a:srgbClr val="9B1614"/>
              </a:buClr>
              <a:buSzPts val="1400"/>
              <a:buFont typeface="Arial"/>
              <a:buChar char="•"/>
              <a:defRPr sz="1400" b="0" i="0" u="none" strike="noStrike" cap="none">
                <a:solidFill>
                  <a:srgbClr val="24569F"/>
                </a:solidFill>
                <a:latin typeface="Verdana"/>
                <a:ea typeface="Verdana"/>
                <a:cs typeface="Verdana"/>
                <a:sym typeface="Verdana"/>
              </a:defRPr>
            </a:lvl2pPr>
            <a:lvl3pPr marL="1371600" marR="0" lvl="2" indent="-304800" algn="l" rtl="0">
              <a:lnSpc>
                <a:spcPct val="100000"/>
              </a:lnSpc>
              <a:spcBef>
                <a:spcPts val="240"/>
              </a:spcBef>
              <a:spcAft>
                <a:spcPts val="0"/>
              </a:spcAft>
              <a:buClr>
                <a:srgbClr val="9B1614"/>
              </a:buClr>
              <a:buSzPts val="1200"/>
              <a:buFont typeface="Arial"/>
              <a:buChar char="•"/>
              <a:defRPr sz="1200" b="0" i="0" u="none" strike="noStrike" cap="none">
                <a:solidFill>
                  <a:srgbClr val="24569F"/>
                </a:solidFill>
                <a:latin typeface="Verdana"/>
                <a:ea typeface="Verdana"/>
                <a:cs typeface="Verdana"/>
                <a:sym typeface="Verdana"/>
              </a:defRPr>
            </a:lvl3pPr>
            <a:lvl4pPr marL="1828800" marR="0" lvl="3" indent="-304800" algn="l" rtl="0">
              <a:lnSpc>
                <a:spcPct val="100000"/>
              </a:lnSpc>
              <a:spcBef>
                <a:spcPts val="240"/>
              </a:spcBef>
              <a:spcAft>
                <a:spcPts val="0"/>
              </a:spcAft>
              <a:buClr>
                <a:srgbClr val="9B1614"/>
              </a:buClr>
              <a:buSzPts val="1200"/>
              <a:buFont typeface="Arial"/>
              <a:buChar char="•"/>
              <a:defRPr sz="1200" b="0" i="1" u="none" strike="noStrike" cap="none">
                <a:solidFill>
                  <a:srgbClr val="24569F"/>
                </a:solidFill>
                <a:latin typeface="Verdana"/>
                <a:ea typeface="Verdana"/>
                <a:cs typeface="Verdana"/>
                <a:sym typeface="Verdana"/>
              </a:defRPr>
            </a:lvl4pPr>
            <a:lvl5pPr marL="2286000" marR="0" lvl="4" indent="-292100" algn="l" rtl="0">
              <a:lnSpc>
                <a:spcPct val="100000"/>
              </a:lnSpc>
              <a:spcBef>
                <a:spcPts val="200"/>
              </a:spcBef>
              <a:spcAft>
                <a:spcPts val="0"/>
              </a:spcAft>
              <a:buClr>
                <a:srgbClr val="9B1614"/>
              </a:buClr>
              <a:buSzPts val="1000"/>
              <a:buFont typeface="Courier New"/>
              <a:buChar char="o"/>
              <a:defRPr sz="1000" b="0" i="0" u="none" strike="noStrike" cap="none">
                <a:solidFill>
                  <a:srgbClr val="24569F"/>
                </a:solidFill>
                <a:latin typeface="Verdana"/>
                <a:ea typeface="Verdana"/>
                <a:cs typeface="Verdana"/>
                <a:sym typeface="Verdana"/>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algn="just">
              <a:buClr>
                <a:srgbClr val="13206C"/>
              </a:buClr>
              <a:buFont typeface="Arial" panose="020B0604020202020204" pitchFamily="34" charset="0"/>
              <a:buChar char="•"/>
            </a:pPr>
            <a:r>
              <a:rPr lang="fr-FR" sz="1200" dirty="0">
                <a:solidFill>
                  <a:srgbClr val="002060"/>
                </a:solidFill>
                <a:latin typeface="Verdana" panose="020B0604030504040204" pitchFamily="34" charset="0"/>
                <a:ea typeface="Verdana" panose="020B0604030504040204" pitchFamily="34" charset="0"/>
              </a:rPr>
              <a:t>Enveloppe PSF 2025 : </a:t>
            </a:r>
            <a:r>
              <a:rPr lang="fr-FR" sz="1200" b="1" dirty="0">
                <a:solidFill>
                  <a:srgbClr val="002060"/>
                </a:solidFill>
                <a:latin typeface="Verdana" panose="020B0604030504040204" pitchFamily="34" charset="0"/>
                <a:ea typeface="Verdana" panose="020B0604030504040204" pitchFamily="34" charset="0"/>
              </a:rPr>
              <a:t>1 319 000 €</a:t>
            </a:r>
            <a:r>
              <a:rPr lang="fr-FR" sz="1200" dirty="0">
                <a:solidFill>
                  <a:srgbClr val="002060"/>
                </a:solidFill>
                <a:latin typeface="Verdana" panose="020B0604030504040204" pitchFamily="34" charset="0"/>
                <a:ea typeface="Verdana" panose="020B0604030504040204" pitchFamily="34" charset="0"/>
              </a:rPr>
              <a:t>, en 2026 enveloppe prévue identique</a:t>
            </a:r>
          </a:p>
          <a:p>
            <a:pPr algn="just">
              <a:buClr>
                <a:srgbClr val="13206C"/>
              </a:buClr>
              <a:buFont typeface="Arial" panose="020B0604020202020204" pitchFamily="34" charset="0"/>
              <a:buChar char="•"/>
            </a:pPr>
            <a:endParaRPr lang="fr-FR" sz="1200" dirty="0">
              <a:solidFill>
                <a:srgbClr val="002060"/>
              </a:solidFill>
              <a:latin typeface="Verdana" panose="020B0604030504040204" pitchFamily="34" charset="0"/>
              <a:ea typeface="Verdana" panose="020B0604030504040204" pitchFamily="34" charset="0"/>
            </a:endParaRPr>
          </a:p>
          <a:p>
            <a:pPr algn="just">
              <a:buClr>
                <a:srgbClr val="13206C"/>
              </a:buClr>
              <a:buFont typeface="Arial" panose="020B0604020202020204" pitchFamily="34" charset="0"/>
              <a:buChar char="•"/>
            </a:pPr>
            <a:r>
              <a:rPr lang="fr-FR" sz="1200" dirty="0">
                <a:solidFill>
                  <a:srgbClr val="002060"/>
                </a:solidFill>
                <a:latin typeface="Verdana" panose="020B0604030504040204" pitchFamily="34" charset="0"/>
                <a:ea typeface="Verdana" panose="020B0604030504040204" pitchFamily="34" charset="0"/>
              </a:rPr>
              <a:t>Sanctuarisation des crédits Outre Mer : 128 500 € </a:t>
            </a:r>
          </a:p>
          <a:p>
            <a:pPr algn="just">
              <a:buClr>
                <a:srgbClr val="13206C"/>
              </a:buClr>
              <a:buFont typeface="Arial" panose="020B0604020202020204" pitchFamily="34" charset="0"/>
              <a:buChar char="•"/>
            </a:pPr>
            <a:endParaRPr lang="fr-FR" sz="1200" dirty="0">
              <a:solidFill>
                <a:srgbClr val="002060"/>
              </a:solidFill>
              <a:latin typeface="Verdana" panose="020B0604030504040204" pitchFamily="34" charset="0"/>
              <a:ea typeface="Verdana" panose="020B0604030504040204" pitchFamily="34" charset="0"/>
            </a:endParaRPr>
          </a:p>
          <a:p>
            <a:pPr algn="just">
              <a:buClr>
                <a:srgbClr val="13206C"/>
              </a:buClr>
              <a:buFont typeface="Arial" panose="020B0604020202020204" pitchFamily="34" charset="0"/>
              <a:buChar char="•"/>
            </a:pPr>
            <a:r>
              <a:rPr lang="fr-FR" sz="1200" dirty="0">
                <a:solidFill>
                  <a:srgbClr val="002060"/>
                </a:solidFill>
                <a:latin typeface="Verdana" panose="020B0604030504040204" pitchFamily="34" charset="0"/>
                <a:ea typeface="Verdana" panose="020B0604030504040204" pitchFamily="34" charset="0"/>
              </a:rPr>
              <a:t>Une part club réservée à hauteur de 50 % de l’enveloppe globale</a:t>
            </a:r>
          </a:p>
          <a:p>
            <a:pPr marL="171450" indent="-171450" algn="just">
              <a:buClr>
                <a:srgbClr val="13206C"/>
              </a:buClr>
              <a:buFont typeface="Arial" panose="020B0604020202020204" pitchFamily="34" charset="0"/>
              <a:buChar char="•"/>
            </a:pPr>
            <a:endParaRPr lang="fr-FR" sz="1200" dirty="0">
              <a:solidFill>
                <a:srgbClr val="002060"/>
              </a:solidFill>
              <a:latin typeface="Verdana" panose="020B0604030504040204" pitchFamily="34" charset="0"/>
              <a:ea typeface="Verdana" panose="020B0604030504040204" pitchFamily="34" charset="0"/>
            </a:endParaRPr>
          </a:p>
          <a:p>
            <a:pPr algn="just">
              <a:buClr>
                <a:srgbClr val="13206C"/>
              </a:buClr>
              <a:buFont typeface="Arial" panose="020B0604020202020204" pitchFamily="34" charset="0"/>
              <a:buChar char="•"/>
            </a:pPr>
            <a:r>
              <a:rPr lang="fr-FR" sz="1200" dirty="0">
                <a:solidFill>
                  <a:srgbClr val="002060"/>
                </a:solidFill>
                <a:latin typeface="Verdana" panose="020B0604030504040204" pitchFamily="34" charset="0"/>
                <a:ea typeface="Verdana" panose="020B0604030504040204" pitchFamily="34" charset="0"/>
              </a:rPr>
              <a:t>Une part PPF représentant au maximum 15% de l’enveloppe globale, dédiée au financement des actions CAF</a:t>
            </a:r>
          </a:p>
        </p:txBody>
      </p:sp>
    </p:spTree>
    <p:extLst>
      <p:ext uri="{BB962C8B-B14F-4D97-AF65-F5344CB8AC3E}">
        <p14:creationId xmlns:p14="http://schemas.microsoft.com/office/powerpoint/2010/main" val="1876071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219B2-26DF-BEF5-93AA-7EE50A98D28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CA7F94D0-273D-93E9-E29B-42D7433C3837}"/>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C5592235-0E17-931B-A519-AE84C1DB8EEE}"/>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1F69B724-F76C-3AD7-878E-82E024AADB15}"/>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23F731B2-A978-BC03-B742-42788F9A4D59}"/>
              </a:ext>
            </a:extLst>
          </p:cNvPr>
          <p:cNvSpPr txBox="1"/>
          <p:nvPr/>
        </p:nvSpPr>
        <p:spPr>
          <a:xfrm>
            <a:off x="538415" y="326251"/>
            <a:ext cx="7679461"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rPr>
              <a:t>Chiffres clés 2025</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E14FA677-FF54-8245-52F1-8AB5B1141086}"/>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738F71A2-3FC7-4EB5-38F6-7840CAB2D5D0}"/>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5</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graphicFrame>
        <p:nvGraphicFramePr>
          <p:cNvPr id="4" name="Tableau 3">
            <a:extLst>
              <a:ext uri="{FF2B5EF4-FFF2-40B4-BE49-F238E27FC236}">
                <a16:creationId xmlns:a16="http://schemas.microsoft.com/office/drawing/2014/main" id="{CB77894F-C250-1D11-A598-2A90BDE508F2}"/>
              </a:ext>
            </a:extLst>
          </p:cNvPr>
          <p:cNvGraphicFramePr>
            <a:graphicFrameLocks noGrp="1"/>
          </p:cNvGraphicFramePr>
          <p:nvPr>
            <p:extLst>
              <p:ext uri="{D42A27DB-BD31-4B8C-83A1-F6EECF244321}">
                <p14:modId xmlns:p14="http://schemas.microsoft.com/office/powerpoint/2010/main" val="514056316"/>
              </p:ext>
            </p:extLst>
          </p:nvPr>
        </p:nvGraphicFramePr>
        <p:xfrm>
          <a:off x="538415" y="2889266"/>
          <a:ext cx="6699412" cy="1537902"/>
        </p:xfrm>
        <a:graphic>
          <a:graphicData uri="http://schemas.openxmlformats.org/drawingml/2006/table">
            <a:tbl>
              <a:tblPr/>
              <a:tblGrid>
                <a:gridCol w="1386939">
                  <a:extLst>
                    <a:ext uri="{9D8B030D-6E8A-4147-A177-3AD203B41FA5}">
                      <a16:colId xmlns:a16="http://schemas.microsoft.com/office/drawing/2014/main" val="514874346"/>
                    </a:ext>
                  </a:extLst>
                </a:gridCol>
                <a:gridCol w="1078098">
                  <a:extLst>
                    <a:ext uri="{9D8B030D-6E8A-4147-A177-3AD203B41FA5}">
                      <a16:colId xmlns:a16="http://schemas.microsoft.com/office/drawing/2014/main" val="1028627212"/>
                    </a:ext>
                  </a:extLst>
                </a:gridCol>
                <a:gridCol w="1287194">
                  <a:extLst>
                    <a:ext uri="{9D8B030D-6E8A-4147-A177-3AD203B41FA5}">
                      <a16:colId xmlns:a16="http://schemas.microsoft.com/office/drawing/2014/main" val="1646902036"/>
                    </a:ext>
                  </a:extLst>
                </a:gridCol>
                <a:gridCol w="1477108">
                  <a:extLst>
                    <a:ext uri="{9D8B030D-6E8A-4147-A177-3AD203B41FA5}">
                      <a16:colId xmlns:a16="http://schemas.microsoft.com/office/drawing/2014/main" val="3819521853"/>
                    </a:ext>
                  </a:extLst>
                </a:gridCol>
                <a:gridCol w="1470073">
                  <a:extLst>
                    <a:ext uri="{9D8B030D-6E8A-4147-A177-3AD203B41FA5}">
                      <a16:colId xmlns:a16="http://schemas.microsoft.com/office/drawing/2014/main" val="39180368"/>
                    </a:ext>
                  </a:extLst>
                </a:gridCol>
              </a:tblGrid>
              <a:tr h="429024">
                <a:tc>
                  <a:txBody>
                    <a:bodyPr/>
                    <a:lstStyle/>
                    <a:p>
                      <a:pPr algn="ctr" rtl="0" fontAlgn="ctr">
                        <a:buNone/>
                      </a:pPr>
                      <a:r>
                        <a:rPr lang="fr-FR" sz="1000" b="1" i="0" u="none" strike="noStrike" dirty="0">
                          <a:solidFill>
                            <a:srgbClr val="FFFFFF"/>
                          </a:solidFill>
                          <a:effectLst/>
                          <a:latin typeface="Arial" panose="020B0604020202020204" pitchFamily="34" charset="0"/>
                        </a:rPr>
                        <a:t>Types de structure</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6C9F"/>
                    </a:solidFill>
                  </a:tcPr>
                </a:tc>
                <a:tc>
                  <a:txBody>
                    <a:bodyPr/>
                    <a:lstStyle/>
                    <a:p>
                      <a:pPr algn="ctr" rtl="0" fontAlgn="ctr">
                        <a:buNone/>
                      </a:pPr>
                      <a:r>
                        <a:rPr lang="fr-FR" sz="1000" b="1" i="0" u="none" strike="noStrike">
                          <a:solidFill>
                            <a:srgbClr val="FFFFFF"/>
                          </a:solidFill>
                          <a:effectLst/>
                          <a:latin typeface="Arial" panose="020B0604020202020204" pitchFamily="34" charset="0"/>
                        </a:rPr>
                        <a:t>% Enveloppe</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6C9F"/>
                    </a:solidFill>
                  </a:tcPr>
                </a:tc>
                <a:tc>
                  <a:txBody>
                    <a:bodyPr/>
                    <a:lstStyle/>
                    <a:p>
                      <a:pPr algn="ctr" rtl="0" fontAlgn="ctr">
                        <a:buNone/>
                      </a:pPr>
                      <a:r>
                        <a:rPr lang="fr-FR" sz="1000" b="1" i="0" u="none" strike="noStrike" dirty="0">
                          <a:solidFill>
                            <a:srgbClr val="FFFFFF"/>
                          </a:solidFill>
                          <a:effectLst/>
                          <a:latin typeface="Arial" panose="020B0604020202020204" pitchFamily="34" charset="0"/>
                        </a:rPr>
                        <a:t>Montant accordé</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6C9F"/>
                    </a:solidFill>
                  </a:tcPr>
                </a:tc>
                <a:tc>
                  <a:txBody>
                    <a:bodyPr/>
                    <a:lstStyle/>
                    <a:p>
                      <a:pPr algn="ctr" rtl="0" fontAlgn="ctr">
                        <a:buNone/>
                      </a:pPr>
                      <a:r>
                        <a:rPr lang="fr-FR" sz="1000" b="1" i="0" u="none" strike="noStrike" dirty="0">
                          <a:solidFill>
                            <a:srgbClr val="FFFFFF"/>
                          </a:solidFill>
                          <a:effectLst/>
                          <a:latin typeface="Arial" panose="020B0604020202020204" pitchFamily="34" charset="0"/>
                        </a:rPr>
                        <a:t>Moyenne par dossier</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6C9F"/>
                    </a:solidFill>
                  </a:tcPr>
                </a:tc>
                <a:tc>
                  <a:txBody>
                    <a:bodyPr/>
                    <a:lstStyle/>
                    <a:p>
                      <a:pPr algn="ctr" rtl="0" fontAlgn="ctr">
                        <a:buNone/>
                      </a:pPr>
                      <a:r>
                        <a:rPr lang="fr-FR" sz="1000" b="1" i="0" u="none" strike="noStrike" dirty="0">
                          <a:solidFill>
                            <a:srgbClr val="FFFFFF"/>
                          </a:solidFill>
                          <a:effectLst/>
                          <a:latin typeface="Arial" panose="020B0604020202020204" pitchFamily="34" charset="0"/>
                        </a:rPr>
                        <a:t>Moyenne par action</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6C9F"/>
                    </a:solidFill>
                  </a:tcPr>
                </a:tc>
                <a:extLst>
                  <a:ext uri="{0D108BD9-81ED-4DB2-BD59-A6C34878D82A}">
                    <a16:rowId xmlns:a16="http://schemas.microsoft.com/office/drawing/2014/main" val="2737382390"/>
                  </a:ext>
                </a:extLst>
              </a:tr>
              <a:tr h="363875">
                <a:tc>
                  <a:txBody>
                    <a:bodyPr/>
                    <a:lstStyle/>
                    <a:p>
                      <a:pPr algn="ctr" rtl="0" fontAlgn="ctr">
                        <a:buNone/>
                      </a:pPr>
                      <a:r>
                        <a:rPr lang="fr-FR" sz="900" b="1" i="0" u="none" strike="noStrike">
                          <a:solidFill>
                            <a:srgbClr val="000000"/>
                          </a:solidFill>
                          <a:effectLst/>
                          <a:latin typeface="Arial" panose="020B0604020202020204" pitchFamily="34" charset="0"/>
                        </a:rPr>
                        <a:t>Clubs</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64%</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a:solidFill>
                            <a:srgbClr val="000000"/>
                          </a:solidFill>
                          <a:effectLst/>
                          <a:latin typeface="Arial" panose="020B0604020202020204" pitchFamily="34" charset="0"/>
                        </a:rPr>
                        <a:t>840 100 €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2 800 €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1 001 €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extLst>
                  <a:ext uri="{0D108BD9-81ED-4DB2-BD59-A6C34878D82A}">
                    <a16:rowId xmlns:a16="http://schemas.microsoft.com/office/drawing/2014/main" val="618345471"/>
                  </a:ext>
                </a:extLst>
              </a:tr>
              <a:tr h="386862">
                <a:tc>
                  <a:txBody>
                    <a:bodyPr/>
                    <a:lstStyle/>
                    <a:p>
                      <a:pPr algn="ctr" rtl="0" fontAlgn="ctr">
                        <a:buNone/>
                      </a:pPr>
                      <a:r>
                        <a:rPr lang="fr-FR" sz="900" b="1" i="0" u="none" strike="noStrike">
                          <a:solidFill>
                            <a:srgbClr val="000000"/>
                          </a:solidFill>
                          <a:effectLst/>
                          <a:latin typeface="Arial" panose="020B0604020202020204" pitchFamily="34" charset="0"/>
                        </a:rPr>
                        <a:t>Comités départementaux</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5FF"/>
                    </a:solidFill>
                  </a:tcPr>
                </a:tc>
                <a:tc>
                  <a:txBody>
                    <a:bodyPr/>
                    <a:lstStyle/>
                    <a:p>
                      <a:pPr algn="ctr" rtl="0" fontAlgn="ctr">
                        <a:buNone/>
                      </a:pPr>
                      <a:r>
                        <a:rPr lang="fr-FR" sz="900" b="0" i="0" u="none" strike="noStrike">
                          <a:solidFill>
                            <a:srgbClr val="000000"/>
                          </a:solidFill>
                          <a:effectLst/>
                          <a:latin typeface="Arial" panose="020B0604020202020204" pitchFamily="34" charset="0"/>
                        </a:rPr>
                        <a:t>13%</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5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174 650 €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5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3 119 €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5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1 091 €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5FF"/>
                    </a:solidFill>
                  </a:tcPr>
                </a:tc>
                <a:extLst>
                  <a:ext uri="{0D108BD9-81ED-4DB2-BD59-A6C34878D82A}">
                    <a16:rowId xmlns:a16="http://schemas.microsoft.com/office/drawing/2014/main" val="3398280554"/>
                  </a:ext>
                </a:extLst>
              </a:tr>
              <a:tr h="358141">
                <a:tc>
                  <a:txBody>
                    <a:bodyPr/>
                    <a:lstStyle/>
                    <a:p>
                      <a:pPr algn="ctr" rtl="0" fontAlgn="ctr">
                        <a:buNone/>
                      </a:pPr>
                      <a:r>
                        <a:rPr lang="fr-FR" sz="900" b="1" i="0" u="none" strike="noStrike">
                          <a:solidFill>
                            <a:srgbClr val="000000"/>
                          </a:solidFill>
                          <a:effectLst/>
                          <a:latin typeface="Arial" panose="020B0604020202020204" pitchFamily="34" charset="0"/>
                        </a:rPr>
                        <a:t>Ligues</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a:solidFill>
                            <a:srgbClr val="000000"/>
                          </a:solidFill>
                          <a:effectLst/>
                          <a:latin typeface="Arial" panose="020B0604020202020204" pitchFamily="34" charset="0"/>
                        </a:rPr>
                        <a:t>23%</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304 250 €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20 283 €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tc>
                  <a:txBody>
                    <a:bodyPr/>
                    <a:lstStyle/>
                    <a:p>
                      <a:pPr algn="ctr" rtl="0" fontAlgn="ctr">
                        <a:buNone/>
                      </a:pPr>
                      <a:r>
                        <a:rPr lang="fr-FR" sz="900" b="0" i="0" u="none" strike="noStrike" dirty="0">
                          <a:solidFill>
                            <a:srgbClr val="000000"/>
                          </a:solidFill>
                          <a:effectLst/>
                          <a:latin typeface="Arial" panose="020B0604020202020204" pitchFamily="34" charset="0"/>
                        </a:rPr>
                        <a:t>4 474 €</a:t>
                      </a:r>
                    </a:p>
                  </a:txBody>
                  <a:tcPr marL="6888" marR="6888" marT="688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9FF"/>
                    </a:solidFill>
                  </a:tcPr>
                </a:tc>
                <a:extLst>
                  <a:ext uri="{0D108BD9-81ED-4DB2-BD59-A6C34878D82A}">
                    <a16:rowId xmlns:a16="http://schemas.microsoft.com/office/drawing/2014/main" val="2143365016"/>
                  </a:ext>
                </a:extLst>
              </a:tr>
            </a:tbl>
          </a:graphicData>
        </a:graphic>
      </p:graphicFrame>
      <p:sp>
        <p:nvSpPr>
          <p:cNvPr id="5" name="Google Shape;206;p4">
            <a:extLst>
              <a:ext uri="{FF2B5EF4-FFF2-40B4-BE49-F238E27FC236}">
                <a16:creationId xmlns:a16="http://schemas.microsoft.com/office/drawing/2014/main" id="{3BE4A7CB-4D90-6B6F-CAF5-58DCF677C355}"/>
              </a:ext>
            </a:extLst>
          </p:cNvPr>
          <p:cNvSpPr txBox="1"/>
          <p:nvPr/>
        </p:nvSpPr>
        <p:spPr>
          <a:xfrm>
            <a:off x="538418" y="847546"/>
            <a:ext cx="4779170" cy="241580"/>
          </a:xfrm>
          <a:prstGeom prst="rect">
            <a:avLst/>
          </a:prstGeom>
          <a:noFill/>
          <a:ln w="9525" cap="flat" cmpd="sng">
            <a:solidFill>
              <a:schemeClr val="accent1"/>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r>
              <a:rPr lang="fr-FR" sz="1400" b="0" i="0" u="none" strike="noStrike" cap="none" dirty="0">
                <a:solidFill>
                  <a:schemeClr val="accent2"/>
                </a:solidFill>
                <a:latin typeface="Arial"/>
                <a:ea typeface="Arial"/>
                <a:cs typeface="Arial"/>
                <a:sym typeface="Arial"/>
              </a:rPr>
              <a:t> </a:t>
            </a:r>
            <a:r>
              <a:rPr lang="fr-FR" sz="1400" b="0" i="0" u="none" strike="noStrike" cap="none" dirty="0">
                <a:solidFill>
                  <a:schemeClr val="accent1"/>
                </a:solidFill>
                <a:latin typeface="Arial"/>
                <a:ea typeface="Arial"/>
                <a:cs typeface="Arial"/>
                <a:sym typeface="Arial"/>
              </a:rPr>
              <a:t>1 319 000 € alloués pour </a:t>
            </a:r>
            <a:r>
              <a:rPr lang="fr-FR" sz="1400" dirty="0">
                <a:solidFill>
                  <a:schemeClr val="accent1"/>
                </a:solidFill>
              </a:rPr>
              <a:t>4 706 730</a:t>
            </a:r>
            <a:r>
              <a:rPr lang="fr-FR" sz="1400" b="0" i="0" u="none" strike="noStrike" cap="none" dirty="0">
                <a:solidFill>
                  <a:schemeClr val="accent1"/>
                </a:solidFill>
                <a:latin typeface="Arial"/>
                <a:ea typeface="Arial"/>
                <a:cs typeface="Arial"/>
                <a:sym typeface="Arial"/>
              </a:rPr>
              <a:t> € demandés</a:t>
            </a:r>
            <a:endParaRPr dirty="0"/>
          </a:p>
        </p:txBody>
      </p:sp>
      <p:sp>
        <p:nvSpPr>
          <p:cNvPr id="8" name="Google Shape;198;p4">
            <a:extLst>
              <a:ext uri="{FF2B5EF4-FFF2-40B4-BE49-F238E27FC236}">
                <a16:creationId xmlns:a16="http://schemas.microsoft.com/office/drawing/2014/main" id="{72014F1E-1601-D137-2AD0-CA722A0E07FB}"/>
              </a:ext>
            </a:extLst>
          </p:cNvPr>
          <p:cNvSpPr/>
          <p:nvPr/>
        </p:nvSpPr>
        <p:spPr>
          <a:xfrm>
            <a:off x="1287015" y="1383421"/>
            <a:ext cx="1377469" cy="507019"/>
          </a:xfrm>
          <a:prstGeom prst="roundRect">
            <a:avLst>
              <a:gd name="adj" fmla="val 16667"/>
            </a:avLst>
          </a:prstGeom>
          <a:solidFill>
            <a:schemeClr val="lt1"/>
          </a:solid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fr-FR" sz="1100" dirty="0">
                <a:solidFill>
                  <a:schemeClr val="accent1"/>
                </a:solidFill>
              </a:rPr>
              <a:t>371</a:t>
            </a:r>
            <a:endParaRPr dirty="0"/>
          </a:p>
          <a:p>
            <a:pPr marL="0" marR="0" lvl="0" indent="0" algn="ctr" rtl="0">
              <a:spcBef>
                <a:spcPts val="0"/>
              </a:spcBef>
              <a:spcAft>
                <a:spcPts val="0"/>
              </a:spcAft>
              <a:buNone/>
            </a:pPr>
            <a:r>
              <a:rPr lang="fr-FR" sz="1100" b="0" i="0" u="none" strike="noStrike" cap="none" dirty="0">
                <a:solidFill>
                  <a:schemeClr val="accent1"/>
                </a:solidFill>
                <a:latin typeface="Arial"/>
                <a:ea typeface="Arial"/>
                <a:cs typeface="Arial"/>
                <a:sym typeface="Arial"/>
              </a:rPr>
              <a:t>Dossiers déposés</a:t>
            </a:r>
            <a:endParaRPr dirty="0"/>
          </a:p>
        </p:txBody>
      </p:sp>
      <p:sp>
        <p:nvSpPr>
          <p:cNvPr id="9" name="Google Shape;199;p4">
            <a:extLst>
              <a:ext uri="{FF2B5EF4-FFF2-40B4-BE49-F238E27FC236}">
                <a16:creationId xmlns:a16="http://schemas.microsoft.com/office/drawing/2014/main" id="{6F88A274-63B8-0DBD-5951-52C05D1B5516}"/>
              </a:ext>
            </a:extLst>
          </p:cNvPr>
          <p:cNvSpPr/>
          <p:nvPr/>
        </p:nvSpPr>
        <p:spPr>
          <a:xfrm>
            <a:off x="1298673" y="2163471"/>
            <a:ext cx="1377463" cy="487126"/>
          </a:xfrm>
          <a:prstGeom prst="roundRect">
            <a:avLst>
              <a:gd name="adj" fmla="val 16667"/>
            </a:avLst>
          </a:prstGeom>
          <a:solidFill>
            <a:schemeClr val="lt1"/>
          </a:solid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fr-FR" sz="1100" b="0" i="0" u="none" strike="noStrike" cap="none" dirty="0">
                <a:solidFill>
                  <a:schemeClr val="accent1"/>
                </a:solidFill>
                <a:latin typeface="Arial"/>
                <a:ea typeface="Arial"/>
                <a:cs typeface="Arial"/>
                <a:sym typeface="Arial"/>
              </a:rPr>
              <a:t>339</a:t>
            </a:r>
            <a:endParaRPr dirty="0"/>
          </a:p>
          <a:p>
            <a:pPr marL="0" marR="0" lvl="0" indent="0" algn="ctr" rtl="0">
              <a:spcBef>
                <a:spcPts val="0"/>
              </a:spcBef>
              <a:spcAft>
                <a:spcPts val="0"/>
              </a:spcAft>
              <a:buNone/>
            </a:pPr>
            <a:r>
              <a:rPr lang="fr-FR" sz="1100" b="0" i="0" u="none" strike="noStrike" cap="none" dirty="0">
                <a:solidFill>
                  <a:schemeClr val="accent1"/>
                </a:solidFill>
                <a:latin typeface="Arial"/>
                <a:ea typeface="Arial"/>
                <a:cs typeface="Arial"/>
                <a:sym typeface="Arial"/>
              </a:rPr>
              <a:t>Dossiers financés</a:t>
            </a:r>
            <a:endParaRPr dirty="0"/>
          </a:p>
        </p:txBody>
      </p:sp>
      <p:cxnSp>
        <p:nvCxnSpPr>
          <p:cNvPr id="11" name="Google Shape;200;p4">
            <a:extLst>
              <a:ext uri="{FF2B5EF4-FFF2-40B4-BE49-F238E27FC236}">
                <a16:creationId xmlns:a16="http://schemas.microsoft.com/office/drawing/2014/main" id="{01D57A3B-7800-FA7D-919C-CFA628B4E03E}"/>
              </a:ext>
            </a:extLst>
          </p:cNvPr>
          <p:cNvCxnSpPr/>
          <p:nvPr/>
        </p:nvCxnSpPr>
        <p:spPr>
          <a:xfrm flipH="1">
            <a:off x="1987405" y="1894926"/>
            <a:ext cx="4500" cy="257700"/>
          </a:xfrm>
          <a:prstGeom prst="straightConnector1">
            <a:avLst/>
          </a:prstGeom>
          <a:noFill/>
          <a:ln w="12700" cap="flat" cmpd="sng">
            <a:solidFill>
              <a:schemeClr val="accent1"/>
            </a:solidFill>
            <a:prstDash val="solid"/>
            <a:miter lim="800000"/>
            <a:headEnd type="none" w="sm" len="sm"/>
            <a:tailEnd type="triangle" w="med" len="med"/>
          </a:ln>
        </p:spPr>
      </p:cxnSp>
      <p:sp>
        <p:nvSpPr>
          <p:cNvPr id="12" name="Google Shape;201;p4">
            <a:extLst>
              <a:ext uri="{FF2B5EF4-FFF2-40B4-BE49-F238E27FC236}">
                <a16:creationId xmlns:a16="http://schemas.microsoft.com/office/drawing/2014/main" id="{58A3A219-05CA-795A-4C32-316C75DE827E}"/>
              </a:ext>
            </a:extLst>
          </p:cNvPr>
          <p:cNvSpPr/>
          <p:nvPr/>
        </p:nvSpPr>
        <p:spPr>
          <a:xfrm>
            <a:off x="3288910" y="1383421"/>
            <a:ext cx="1377469" cy="507019"/>
          </a:xfrm>
          <a:prstGeom prst="roundRect">
            <a:avLst>
              <a:gd name="adj" fmla="val 16667"/>
            </a:avLst>
          </a:prstGeom>
          <a:solidFill>
            <a:schemeClr val="accent1"/>
          </a:solid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fr-FR" sz="1100" b="0" i="0" u="none" strike="noStrike" cap="none" dirty="0">
                <a:solidFill>
                  <a:schemeClr val="lt1"/>
                </a:solidFill>
                <a:latin typeface="Arial"/>
                <a:ea typeface="Arial"/>
                <a:cs typeface="Arial"/>
                <a:sym typeface="Arial"/>
              </a:rPr>
              <a:t>1 067</a:t>
            </a:r>
            <a:endParaRPr dirty="0"/>
          </a:p>
          <a:p>
            <a:pPr marL="0" marR="0" lvl="0" indent="0" algn="ctr" rtl="0">
              <a:spcBef>
                <a:spcPts val="0"/>
              </a:spcBef>
              <a:spcAft>
                <a:spcPts val="0"/>
              </a:spcAft>
              <a:buNone/>
            </a:pPr>
            <a:r>
              <a:rPr lang="fr-FR" sz="1100" b="0" i="0" u="none" strike="noStrike" cap="none" dirty="0">
                <a:solidFill>
                  <a:schemeClr val="lt1"/>
                </a:solidFill>
                <a:latin typeface="Arial"/>
                <a:ea typeface="Arial"/>
                <a:cs typeface="Arial"/>
                <a:sym typeface="Arial"/>
              </a:rPr>
              <a:t>Actions déposées</a:t>
            </a:r>
            <a:endParaRPr dirty="0"/>
          </a:p>
        </p:txBody>
      </p:sp>
      <p:sp>
        <p:nvSpPr>
          <p:cNvPr id="14" name="Google Shape;202;p4">
            <a:extLst>
              <a:ext uri="{FF2B5EF4-FFF2-40B4-BE49-F238E27FC236}">
                <a16:creationId xmlns:a16="http://schemas.microsoft.com/office/drawing/2014/main" id="{5B2D93A1-B010-C2BF-0547-296924139E82}"/>
              </a:ext>
            </a:extLst>
          </p:cNvPr>
          <p:cNvSpPr/>
          <p:nvPr/>
        </p:nvSpPr>
        <p:spPr>
          <a:xfrm>
            <a:off x="3288916" y="2148076"/>
            <a:ext cx="1377463" cy="487126"/>
          </a:xfrm>
          <a:prstGeom prst="roundRect">
            <a:avLst>
              <a:gd name="adj" fmla="val 16667"/>
            </a:avLst>
          </a:prstGeom>
          <a:solidFill>
            <a:schemeClr val="accent1"/>
          </a:solid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fr-FR" sz="1100" b="0" i="0" u="none" strike="noStrike" cap="none" dirty="0">
                <a:solidFill>
                  <a:schemeClr val="lt1"/>
                </a:solidFill>
                <a:latin typeface="Arial"/>
                <a:ea typeface="Arial"/>
                <a:cs typeface="Arial"/>
                <a:sym typeface="Arial"/>
              </a:rPr>
              <a:t>850</a:t>
            </a:r>
          </a:p>
          <a:p>
            <a:pPr marL="0" marR="0" lvl="0" indent="0" algn="ctr" rtl="0">
              <a:spcBef>
                <a:spcPts val="0"/>
              </a:spcBef>
              <a:spcAft>
                <a:spcPts val="0"/>
              </a:spcAft>
              <a:buNone/>
            </a:pPr>
            <a:r>
              <a:rPr lang="fr-FR" sz="1100" b="0" i="0" u="none" strike="noStrike" cap="none" dirty="0">
                <a:solidFill>
                  <a:schemeClr val="lt1"/>
                </a:solidFill>
                <a:latin typeface="Arial"/>
                <a:ea typeface="Arial"/>
                <a:cs typeface="Arial"/>
                <a:sym typeface="Arial"/>
              </a:rPr>
              <a:t>Actions financées</a:t>
            </a:r>
            <a:endParaRPr sz="1100" dirty="0"/>
          </a:p>
        </p:txBody>
      </p:sp>
      <p:cxnSp>
        <p:nvCxnSpPr>
          <p:cNvPr id="15" name="Google Shape;203;p4">
            <a:extLst>
              <a:ext uri="{FF2B5EF4-FFF2-40B4-BE49-F238E27FC236}">
                <a16:creationId xmlns:a16="http://schemas.microsoft.com/office/drawing/2014/main" id="{19D75FC7-6FC7-B1EC-2129-EF8E8B7AED16}"/>
              </a:ext>
            </a:extLst>
          </p:cNvPr>
          <p:cNvCxnSpPr/>
          <p:nvPr/>
        </p:nvCxnSpPr>
        <p:spPr>
          <a:xfrm>
            <a:off x="3974131" y="1894012"/>
            <a:ext cx="0" cy="257700"/>
          </a:xfrm>
          <a:prstGeom prst="straightConnector1">
            <a:avLst/>
          </a:prstGeom>
          <a:noFill/>
          <a:ln w="12700" cap="flat" cmpd="sng">
            <a:solidFill>
              <a:srgbClr val="006C9F"/>
            </a:solidFill>
            <a:prstDash val="solid"/>
            <a:miter lim="800000"/>
            <a:headEnd type="none" w="sm" len="sm"/>
            <a:tailEnd type="triangle" w="med" len="med"/>
          </a:ln>
        </p:spPr>
      </p:cxnSp>
    </p:spTree>
    <p:extLst>
      <p:ext uri="{BB962C8B-B14F-4D97-AF65-F5344CB8AC3E}">
        <p14:creationId xmlns:p14="http://schemas.microsoft.com/office/powerpoint/2010/main" val="2410054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1A1AE-3592-04E3-E584-F87E4C326B7C}"/>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0AFA9B0D-734F-C18C-E0CC-3176AE972BC8}"/>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A576E6B2-2180-C121-B101-A405CC354822}"/>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E4B9DDF1-1542-E769-3400-FD126CFC8AB9}"/>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8004CB0C-8AC0-0C59-B3C8-8BB4547823DD}"/>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Modalités de mise en œuvre </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	</a:t>
            </a:r>
            <a:r>
              <a:rPr lang="fr-FR" sz="2000" b="1" dirty="0">
                <a:solidFill>
                  <a:schemeClr val="accent1"/>
                </a:solidFill>
                <a:latin typeface="Verdana" panose="020B0604030504040204" pitchFamily="34" charset="0"/>
                <a:ea typeface="Verdana" panose="020B0604030504040204" pitchFamily="34" charset="0"/>
                <a:cs typeface="Verdana" panose="020B0604030504040204" pitchFamily="34" charset="0"/>
              </a:rPr>
              <a:t>Conditions d’éligibilité et bonnes pratiques</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3F73A1B2-C973-7CE5-9A5F-8B769BD19F16}"/>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A0FDA745-F9A4-4DD8-D134-BE21CADBA70D}"/>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6</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11" name="Bulle narrative : rectangle 10">
            <a:extLst>
              <a:ext uri="{FF2B5EF4-FFF2-40B4-BE49-F238E27FC236}">
                <a16:creationId xmlns:a16="http://schemas.microsoft.com/office/drawing/2014/main" id="{0F33AD43-7E10-5CE8-CCA0-93FDAD743524}"/>
              </a:ext>
            </a:extLst>
          </p:cNvPr>
          <p:cNvSpPr/>
          <p:nvPr/>
        </p:nvSpPr>
        <p:spPr>
          <a:xfrm>
            <a:off x="372584" y="1814348"/>
            <a:ext cx="3109170" cy="2210386"/>
          </a:xfrm>
          <a:prstGeom prst="wedgeRectCallout">
            <a:avLst>
              <a:gd name="adj1" fmla="val -8961"/>
              <a:gd name="adj2" fmla="val -6189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accent1"/>
                </a:solidFill>
                <a:latin typeface="Verdana" panose="020B0604030504040204" pitchFamily="34" charset="0"/>
                <a:ea typeface="Verdana" panose="020B0604030504040204" pitchFamily="34" charset="0"/>
              </a:rPr>
              <a:t>RAPPEL SUR LES </a:t>
            </a:r>
          </a:p>
          <a:p>
            <a:pPr algn="ctr"/>
            <a:r>
              <a:rPr lang="fr-FR" sz="1050" b="1" dirty="0">
                <a:solidFill>
                  <a:schemeClr val="accent1"/>
                </a:solidFill>
                <a:latin typeface="Verdana" panose="020B0604030504040204" pitchFamily="34" charset="0"/>
                <a:ea typeface="Verdana" panose="020B0604030504040204" pitchFamily="34" charset="0"/>
              </a:rPr>
              <a:t>CONDITIONS D’ELIGIBILITE</a:t>
            </a:r>
          </a:p>
          <a:p>
            <a:endParaRPr lang="fr-FR" sz="1050" b="1" dirty="0">
              <a:solidFill>
                <a:schemeClr val="accent1"/>
              </a:solidFill>
              <a:latin typeface="Verdana" panose="020B0604030504040204" pitchFamily="34" charset="0"/>
              <a:ea typeface="Verdana" panose="020B0604030504040204" pitchFamily="34" charset="0"/>
            </a:endParaRPr>
          </a:p>
          <a:p>
            <a:pPr marL="171450" indent="-171450">
              <a:buFont typeface="Wingdings" panose="05000000000000000000" pitchFamily="2" charset="2"/>
              <a:buChar char="ü"/>
            </a:pPr>
            <a:r>
              <a:rPr lang="fr-FR" sz="1050" b="1" dirty="0">
                <a:solidFill>
                  <a:schemeClr val="accent1"/>
                </a:solidFill>
                <a:latin typeface="Verdana" panose="020B0604030504040204" pitchFamily="34" charset="0"/>
                <a:ea typeface="Verdana" panose="020B0604030504040204" pitchFamily="34" charset="0"/>
              </a:rPr>
              <a:t>Complétude du dossier</a:t>
            </a:r>
          </a:p>
          <a:p>
            <a:pPr marL="171450" indent="-171450">
              <a:buFont typeface="Wingdings" panose="05000000000000000000" pitchFamily="2" charset="2"/>
              <a:buChar char="ü"/>
            </a:pPr>
            <a:r>
              <a:rPr lang="fr-FR" sz="1050" b="1" dirty="0">
                <a:solidFill>
                  <a:schemeClr val="accent1"/>
                </a:solidFill>
                <a:latin typeface="Verdana" panose="020B0604030504040204" pitchFamily="34" charset="0"/>
                <a:ea typeface="Verdana" panose="020B0604030504040204" pitchFamily="34" charset="0"/>
              </a:rPr>
              <a:t>100% Licences</a:t>
            </a:r>
          </a:p>
          <a:p>
            <a:pPr marL="171450" indent="-171450">
              <a:buFont typeface="Wingdings" panose="05000000000000000000" pitchFamily="2" charset="2"/>
              <a:buChar char="ü"/>
            </a:pPr>
            <a:r>
              <a:rPr lang="fr-FR" sz="1050" b="1" dirty="0">
                <a:solidFill>
                  <a:schemeClr val="accent1"/>
                </a:solidFill>
                <a:latin typeface="Verdana" panose="020B0604030504040204" pitchFamily="34" charset="0"/>
                <a:ea typeface="Verdana" panose="020B0604030504040204" pitchFamily="34" charset="0"/>
              </a:rPr>
              <a:t>2 années d’affiliation à la FFN</a:t>
            </a:r>
          </a:p>
          <a:p>
            <a:pPr marL="171450" indent="-171450">
              <a:buFont typeface="Wingdings" panose="05000000000000000000" pitchFamily="2" charset="2"/>
              <a:buChar char="ü"/>
            </a:pPr>
            <a:r>
              <a:rPr lang="fr-FR" sz="1050" b="1" dirty="0">
                <a:solidFill>
                  <a:schemeClr val="accent2"/>
                </a:solidFill>
                <a:latin typeface="Verdana" panose="020B0604030504040204" pitchFamily="34" charset="0"/>
                <a:ea typeface="Verdana" panose="020B0604030504040204" pitchFamily="34" charset="0"/>
              </a:rPr>
              <a:t>S’être engagé dans le processus de labellisation fédérale sur Extranat en 2025</a:t>
            </a:r>
          </a:p>
          <a:p>
            <a:pPr marL="171450" indent="-171450">
              <a:buFont typeface="Wingdings" panose="05000000000000000000" pitchFamily="2" charset="2"/>
              <a:buChar char="ü"/>
            </a:pPr>
            <a:endParaRPr lang="fr-FR" sz="1050" b="1" dirty="0">
              <a:solidFill>
                <a:schemeClr val="accent1"/>
              </a:solidFill>
              <a:latin typeface="Verdana" panose="020B0604030504040204" pitchFamily="34" charset="0"/>
              <a:ea typeface="Verdana" panose="020B0604030504040204" pitchFamily="34" charset="0"/>
            </a:endParaRPr>
          </a:p>
          <a:p>
            <a:pPr marL="171450" indent="-171450">
              <a:buFont typeface="Wingdings" panose="05000000000000000000" pitchFamily="2" charset="2"/>
              <a:buChar char="ü"/>
            </a:pPr>
            <a:r>
              <a:rPr lang="fr-FR" sz="1050" b="1" dirty="0">
                <a:solidFill>
                  <a:schemeClr val="accent1"/>
                </a:solidFill>
                <a:latin typeface="Verdana" panose="020B0604030504040204" pitchFamily="34" charset="0"/>
                <a:ea typeface="Verdana" panose="020B0604030504040204" pitchFamily="34" charset="0"/>
              </a:rPr>
              <a:t>Seuil minimal de subvention : 1500€</a:t>
            </a:r>
          </a:p>
          <a:p>
            <a:pPr algn="ctr"/>
            <a:r>
              <a:rPr lang="fr-FR" sz="1050" b="1" dirty="0">
                <a:solidFill>
                  <a:schemeClr val="accent1"/>
                </a:solidFill>
                <a:latin typeface="Verdana" panose="020B0604030504040204" pitchFamily="34" charset="0"/>
                <a:ea typeface="Verdana" panose="020B0604030504040204" pitchFamily="34" charset="0"/>
              </a:rPr>
              <a:t>                </a:t>
            </a:r>
            <a:r>
              <a:rPr lang="fr-FR" sz="1000" b="1" i="1" dirty="0">
                <a:solidFill>
                  <a:schemeClr val="accent1"/>
                </a:solidFill>
                <a:latin typeface="Verdana" panose="020B0604030504040204" pitchFamily="34" charset="0"/>
                <a:ea typeface="Verdana" panose="020B0604030504040204" pitchFamily="34" charset="0"/>
              </a:rPr>
              <a:t>1000€ si ZRR ou CRTE</a:t>
            </a:r>
            <a:endParaRPr lang="fr-FR" sz="1050" b="1" i="1" dirty="0">
              <a:solidFill>
                <a:schemeClr val="accent1"/>
              </a:solidFill>
              <a:latin typeface="Verdana" panose="020B0604030504040204" pitchFamily="34" charset="0"/>
              <a:ea typeface="Verdana" panose="020B0604030504040204" pitchFamily="34" charset="0"/>
            </a:endParaRPr>
          </a:p>
        </p:txBody>
      </p:sp>
      <p:sp>
        <p:nvSpPr>
          <p:cNvPr id="12" name="Bulle narrative : rectangle 11">
            <a:extLst>
              <a:ext uri="{FF2B5EF4-FFF2-40B4-BE49-F238E27FC236}">
                <a16:creationId xmlns:a16="http://schemas.microsoft.com/office/drawing/2014/main" id="{7DE8106C-C148-9626-7A5B-DE0066A27260}"/>
              </a:ext>
            </a:extLst>
          </p:cNvPr>
          <p:cNvSpPr/>
          <p:nvPr/>
        </p:nvSpPr>
        <p:spPr>
          <a:xfrm>
            <a:off x="3779833" y="1814348"/>
            <a:ext cx="3578975" cy="2210386"/>
          </a:xfrm>
          <a:prstGeom prst="wedgeRectCallout">
            <a:avLst>
              <a:gd name="adj1" fmla="val 8961"/>
              <a:gd name="adj2" fmla="val 62156"/>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bg1"/>
                </a:solidFill>
                <a:latin typeface="Verdana" panose="020B0604030504040204" pitchFamily="34" charset="0"/>
                <a:ea typeface="Verdana" panose="020B0604030504040204" pitchFamily="34" charset="0"/>
              </a:rPr>
              <a:t>BONNES PRATIQUES</a:t>
            </a:r>
          </a:p>
          <a:p>
            <a:pPr algn="ctr"/>
            <a:endParaRPr lang="fr-FR" sz="1050" b="1" dirty="0">
              <a:solidFill>
                <a:schemeClr val="bg1"/>
              </a:solidFill>
              <a:latin typeface="Verdana" panose="020B0604030504040204" pitchFamily="34" charset="0"/>
              <a:ea typeface="Verdana" panose="020B0604030504040204" pitchFamily="34" charset="0"/>
            </a:endParaRPr>
          </a:p>
          <a:p>
            <a:pPr algn="ctr"/>
            <a:endParaRPr lang="fr-FR" sz="1050" b="1" dirty="0">
              <a:solidFill>
                <a:schemeClr val="bg1"/>
              </a:solidFill>
              <a:latin typeface="Verdana" panose="020B0604030504040204" pitchFamily="34" charset="0"/>
              <a:ea typeface="Verdana" panose="020B0604030504040204" pitchFamily="34" charset="0"/>
            </a:endParaRPr>
          </a:p>
          <a:p>
            <a:pPr algn="ctr"/>
            <a:r>
              <a:rPr lang="fr-FR" sz="1050" b="1" dirty="0">
                <a:solidFill>
                  <a:schemeClr val="bg1"/>
                </a:solidFill>
                <a:latin typeface="Verdana" panose="020B0604030504040204" pitchFamily="34" charset="0"/>
                <a:ea typeface="Verdana" panose="020B0604030504040204" pitchFamily="34" charset="0"/>
              </a:rPr>
              <a:t>Je consulte les fiches actions pour savoir si mes projets rentrent dans les objectifs de la fédération</a:t>
            </a:r>
          </a:p>
          <a:p>
            <a:pPr algn="ctr"/>
            <a:endParaRPr lang="fr-FR" sz="1050" b="1" dirty="0">
              <a:solidFill>
                <a:schemeClr val="bg1"/>
              </a:solidFill>
              <a:latin typeface="Verdana" panose="020B0604030504040204" pitchFamily="34" charset="0"/>
              <a:ea typeface="Verdana" panose="020B0604030504040204" pitchFamily="34" charset="0"/>
            </a:endParaRPr>
          </a:p>
          <a:p>
            <a:pPr algn="ctr"/>
            <a:r>
              <a:rPr lang="fr-FR" sz="1050" b="1" dirty="0">
                <a:solidFill>
                  <a:schemeClr val="bg1"/>
                </a:solidFill>
                <a:latin typeface="Verdana" panose="020B0604030504040204" pitchFamily="34" charset="0"/>
                <a:ea typeface="Verdana" panose="020B0604030504040204" pitchFamily="34" charset="0"/>
              </a:rPr>
              <a:t>Je contacte mon référent régional en cas de doute pour être sûr que mon dossier sera validé</a:t>
            </a:r>
          </a:p>
          <a:p>
            <a:pPr algn="ctr"/>
            <a:endParaRPr lang="fr-FR" sz="1050" b="1" dirty="0">
              <a:solidFill>
                <a:schemeClr val="bg1"/>
              </a:solidFill>
              <a:latin typeface="Verdana" panose="020B0604030504040204" pitchFamily="34" charset="0"/>
              <a:ea typeface="Verdana" panose="020B0604030504040204" pitchFamily="34" charset="0"/>
            </a:endParaRPr>
          </a:p>
        </p:txBody>
      </p:sp>
      <p:pic>
        <p:nvPicPr>
          <p:cNvPr id="14" name="Graphique 13" descr="Applaudissements avec un remplissage uni">
            <a:extLst>
              <a:ext uri="{FF2B5EF4-FFF2-40B4-BE49-F238E27FC236}">
                <a16:creationId xmlns:a16="http://schemas.microsoft.com/office/drawing/2014/main" id="{2D1E2E58-E146-F3DE-1168-DD561D4659A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922326" y="1849517"/>
            <a:ext cx="408347" cy="408347"/>
          </a:xfrm>
          <a:prstGeom prst="rect">
            <a:avLst/>
          </a:prstGeom>
        </p:spPr>
      </p:pic>
    </p:spTree>
    <p:extLst>
      <p:ext uri="{BB962C8B-B14F-4D97-AF65-F5344CB8AC3E}">
        <p14:creationId xmlns:p14="http://schemas.microsoft.com/office/powerpoint/2010/main" val="1883363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21754-A6F6-B2A0-0278-3371217CC0BE}"/>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E4F673AA-72DE-A2FB-C147-99F6307D3EDC}"/>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A188121C-FD31-182E-7E74-94ABF28C77E9}"/>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7545F3BF-304D-B82D-DCC9-5E766C52A56B}"/>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B109FCF1-5B25-6A9A-D4F3-5D08BA80BCEB}"/>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Modalités de mises en œuvre </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fr-FR" sz="20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Les points identiques à 2025</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C889211E-F63B-A481-BE2B-3A0C0F6B8404}"/>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1AAB8AA0-A418-AFC1-F9DD-DE550828CAFB}"/>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7</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5" name="Espace réservé du texte 1">
            <a:extLst>
              <a:ext uri="{FF2B5EF4-FFF2-40B4-BE49-F238E27FC236}">
                <a16:creationId xmlns:a16="http://schemas.microsoft.com/office/drawing/2014/main" id="{5F76CE2F-326B-A47A-7F55-FF5F1A912BCC}"/>
              </a:ext>
            </a:extLst>
          </p:cNvPr>
          <p:cNvSpPr txBox="1">
            <a:spLocks/>
          </p:cNvSpPr>
          <p:nvPr/>
        </p:nvSpPr>
        <p:spPr>
          <a:xfrm>
            <a:off x="438705" y="1261228"/>
            <a:ext cx="6395849" cy="3156988"/>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L’éligibilité des actions </a:t>
            </a:r>
          </a:p>
          <a:p>
            <a:pPr marL="0" indent="0" algn="just">
              <a:buFont typeface="Arial" panose="020B0604020202020204" pitchFamily="34" charset="0"/>
              <a:buNone/>
            </a:pPr>
            <a:r>
              <a:rPr lang="fr-FR" sz="1050" dirty="0">
                <a:solidFill>
                  <a:srgbClr val="002060"/>
                </a:solidFill>
                <a:latin typeface="Verdana" panose="020B0604030504040204" pitchFamily="34" charset="0"/>
                <a:ea typeface="Verdana" panose="020B0604030504040204" pitchFamily="34" charset="0"/>
              </a:rPr>
              <a:t>Actions visant à développer la pratique sportive pour le plus grand nombre, à augmenter le nombre de licenciés, à structurer les clubs, à diversifier les activités fédérales…</a:t>
            </a:r>
          </a:p>
          <a:p>
            <a:pPr marL="0" indent="0" algn="just">
              <a:buFont typeface="Arial" panose="020B0604020202020204" pitchFamily="34" charset="0"/>
              <a:buNone/>
            </a:pPr>
            <a:r>
              <a:rPr lang="fr-FR" sz="1050" dirty="0">
                <a:solidFill>
                  <a:srgbClr val="002060"/>
                </a:solidFill>
                <a:latin typeface="Verdana" panose="020B0604030504040204" pitchFamily="34" charset="0"/>
                <a:ea typeface="Verdana" panose="020B0604030504040204" pitchFamily="34" charset="0"/>
              </a:rPr>
              <a:t>Comme en 2025, ne sont pas éligibles au financement PSF :</a:t>
            </a:r>
          </a:p>
          <a:p>
            <a:pPr marL="514350" indent="-285750" algn="just"/>
            <a:r>
              <a:rPr lang="fr-FR" sz="1050" dirty="0">
                <a:solidFill>
                  <a:srgbClr val="002060"/>
                </a:solidFill>
                <a:latin typeface="Verdana" panose="020B0604030504040204" pitchFamily="34" charset="0"/>
                <a:ea typeface="Verdana" panose="020B0604030504040204" pitchFamily="34" charset="0"/>
              </a:rPr>
              <a:t>Actions liées à la compétition, au haut niveau, à l’organisation de stages sportifs de préparation à des compétitions et/ ou de détection (excepté pour les territoires ultramarins et les structures CAF du PPF) </a:t>
            </a:r>
          </a:p>
          <a:p>
            <a:pPr marL="514350" indent="-285750" algn="just"/>
            <a:r>
              <a:rPr lang="fr-FR" sz="1050" dirty="0">
                <a:solidFill>
                  <a:srgbClr val="002060"/>
                </a:solidFill>
                <a:latin typeface="Verdana" panose="020B0604030504040204" pitchFamily="34" charset="0"/>
                <a:ea typeface="Verdana" panose="020B0604030504040204" pitchFamily="34" charset="0"/>
              </a:rPr>
              <a:t>Achat de matériels lourds de type technique, informatique, électronique, sportif (ex : </a:t>
            </a:r>
            <a:r>
              <a:rPr lang="fr-FR" sz="1050" dirty="0" err="1">
                <a:solidFill>
                  <a:srgbClr val="002060"/>
                </a:solidFill>
                <a:latin typeface="Verdana" panose="020B0604030504040204" pitchFamily="34" charset="0"/>
                <a:ea typeface="Verdana" panose="020B0604030504040204" pitchFamily="34" charset="0"/>
              </a:rPr>
              <a:t>aquabike</a:t>
            </a:r>
            <a:r>
              <a:rPr lang="fr-FR" sz="1050" dirty="0">
                <a:solidFill>
                  <a:srgbClr val="002060"/>
                </a:solidFill>
                <a:latin typeface="Verdana" panose="020B0604030504040204" pitchFamily="34" charset="0"/>
                <a:ea typeface="Verdana" panose="020B0604030504040204" pitchFamily="34" charset="0"/>
              </a:rPr>
              <a:t>)</a:t>
            </a:r>
          </a:p>
          <a:p>
            <a:pPr marL="514350" indent="-285750" algn="just"/>
            <a:r>
              <a:rPr lang="fr-FR" sz="1050" dirty="0">
                <a:solidFill>
                  <a:srgbClr val="002060"/>
                </a:solidFill>
                <a:latin typeface="Verdana" panose="020B0604030504040204" pitchFamily="34" charset="0"/>
                <a:ea typeface="Verdana" panose="020B0604030504040204" pitchFamily="34" charset="0"/>
              </a:rPr>
              <a:t>Actions de fonctionnement de la structure</a:t>
            </a:r>
          </a:p>
          <a:p>
            <a:pPr marL="514350" indent="-285750" algn="just"/>
            <a:r>
              <a:rPr lang="fr-FR" sz="1050" dirty="0">
                <a:solidFill>
                  <a:srgbClr val="002060"/>
                </a:solidFill>
                <a:latin typeface="Verdana" panose="020B0604030504040204" pitchFamily="34" charset="0"/>
                <a:ea typeface="Verdana" panose="020B0604030504040204" pitchFamily="34" charset="0"/>
              </a:rPr>
              <a:t>Toutes les actions identifiées dans le cadre du PST :</a:t>
            </a:r>
          </a:p>
          <a:p>
            <a:pPr lvl="2" indent="-457200" algn="just">
              <a:buFont typeface="Courier New" panose="02070309020205020404" pitchFamily="49" charset="0"/>
              <a:buChar char="o"/>
            </a:pPr>
            <a:r>
              <a:rPr lang="fr-FR" sz="1050" dirty="0">
                <a:solidFill>
                  <a:srgbClr val="002060"/>
                </a:solidFill>
                <a:latin typeface="Verdana" panose="020B0604030504040204" pitchFamily="34" charset="0"/>
                <a:ea typeface="Verdana" panose="020B0604030504040204" pitchFamily="34" charset="0"/>
              </a:rPr>
              <a:t>L’Emploi et l’Apprentissage</a:t>
            </a:r>
          </a:p>
          <a:p>
            <a:pPr lvl="2" indent="-457200" algn="just">
              <a:buFont typeface="Courier New" panose="02070309020205020404" pitchFamily="49" charset="0"/>
              <a:buChar char="o"/>
            </a:pPr>
            <a:r>
              <a:rPr lang="fr-FR" sz="1050" dirty="0">
                <a:solidFill>
                  <a:srgbClr val="002060"/>
                </a:solidFill>
                <a:latin typeface="Verdana" panose="020B0604030504040204" pitchFamily="34" charset="0"/>
                <a:ea typeface="Verdana" panose="020B0604030504040204" pitchFamily="34" charset="0"/>
              </a:rPr>
              <a:t>Le Plan « J’apprends à nager » / Le Plan Aisance Aquatique</a:t>
            </a:r>
          </a:p>
          <a:p>
            <a:pPr lvl="2" indent="-457200" algn="just">
              <a:buFont typeface="Courier New" panose="02070309020205020404" pitchFamily="49" charset="0"/>
              <a:buChar char="o"/>
            </a:pPr>
            <a:r>
              <a:rPr lang="fr-FR" sz="1050" dirty="0">
                <a:solidFill>
                  <a:srgbClr val="002060"/>
                </a:solidFill>
                <a:latin typeface="Verdana" panose="020B0604030504040204" pitchFamily="34" charset="0"/>
                <a:ea typeface="Verdana" panose="020B0604030504040204" pitchFamily="34" charset="0"/>
              </a:rPr>
              <a:t>Les Equipements Sportifs</a:t>
            </a:r>
          </a:p>
          <a:p>
            <a:pPr marL="139700" indent="0" algn="just">
              <a:buFont typeface="Arial" panose="020B0604020202020204" pitchFamily="34" charset="0"/>
              <a:buNone/>
            </a:pPr>
            <a:endParaRPr lang="fr-FR" sz="1800" dirty="0">
              <a:solidFill>
                <a:srgbClr val="002060"/>
              </a:solidFill>
            </a:endParaRPr>
          </a:p>
          <a:p>
            <a:pPr marL="139700" indent="0" algn="just">
              <a:buFont typeface="Arial" panose="020B0604020202020204" pitchFamily="34" charset="0"/>
              <a:buNone/>
            </a:pPr>
            <a:endParaRPr lang="fr-FR" sz="800" b="1" dirty="0"/>
          </a:p>
        </p:txBody>
      </p:sp>
    </p:spTree>
    <p:extLst>
      <p:ext uri="{BB962C8B-B14F-4D97-AF65-F5344CB8AC3E}">
        <p14:creationId xmlns:p14="http://schemas.microsoft.com/office/powerpoint/2010/main" val="3690485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8FDCB-2858-7963-3847-AC4B54F918A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92D9271-0AAB-7612-59FE-95061BD31B1B}"/>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4754142F-4538-4C82-9D1D-1D8EA343BEE2}"/>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BF086221-75CA-73CE-4853-6A1034E69C2F}"/>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D7DD8A0C-5ECF-9114-C10F-1CFC0B09D6C2}"/>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Modalités de mises en œuvre </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fr-FR" sz="20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Les points identiques à 2025</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92B32A2A-C16B-03EE-CBA0-89165D547BA4}"/>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804C116A-904B-A29F-D30D-13C8A1D03F22}"/>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8</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3" name="Espace réservé du texte 1">
            <a:extLst>
              <a:ext uri="{FF2B5EF4-FFF2-40B4-BE49-F238E27FC236}">
                <a16:creationId xmlns:a16="http://schemas.microsoft.com/office/drawing/2014/main" id="{26989E62-87C1-DEF7-0E7C-F143BA6745DC}"/>
              </a:ext>
            </a:extLst>
          </p:cNvPr>
          <p:cNvSpPr txBox="1">
            <a:spLocks/>
          </p:cNvSpPr>
          <p:nvPr/>
        </p:nvSpPr>
        <p:spPr>
          <a:xfrm>
            <a:off x="328246" y="1082134"/>
            <a:ext cx="7022122" cy="5113714"/>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228600" algn="l" rtl="0">
              <a:lnSpc>
                <a:spcPct val="100000"/>
              </a:lnSpc>
              <a:spcBef>
                <a:spcPts val="0"/>
              </a:spcBef>
              <a:spcAft>
                <a:spcPts val="0"/>
              </a:spcAft>
              <a:buClr>
                <a:schemeClr val="accent1"/>
              </a:buClr>
              <a:buSzPts val="1100"/>
              <a:buFont typeface="Arial"/>
              <a:buNone/>
              <a:defRPr sz="1100" b="0" i="0" u="none" strike="noStrike" cap="none">
                <a:solidFill>
                  <a:schemeClr val="accent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pPr marL="0" indent="0" algn="just"/>
            <a:endParaRPr lang="fr-FR"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La période de mise en œuvre des actions</a:t>
            </a:r>
          </a:p>
          <a:p>
            <a:pPr marL="228600" indent="0" algn="just"/>
            <a:endParaRPr lang="fr-FR" sz="1050" b="1" dirty="0">
              <a:solidFill>
                <a:srgbClr val="002060"/>
              </a:solidFill>
              <a:latin typeface="Verdana" panose="020B0604030504040204" pitchFamily="34" charset="0"/>
              <a:ea typeface="Verdana" panose="020B0604030504040204" pitchFamily="34" charset="0"/>
            </a:endParaRPr>
          </a:p>
          <a:p>
            <a:pPr marL="228600" indent="0" algn="just"/>
            <a:r>
              <a:rPr lang="fr-FR" sz="1050" dirty="0">
                <a:solidFill>
                  <a:srgbClr val="002060"/>
                </a:solidFill>
                <a:latin typeface="Verdana" panose="020B0604030504040204" pitchFamily="34" charset="0"/>
                <a:ea typeface="Verdana" panose="020B0604030504040204" pitchFamily="34" charset="0"/>
              </a:rPr>
              <a:t>Chaque action doit démarrer durant l’année civile 2026. La période éligible au financement des actions est fixée </a:t>
            </a:r>
            <a:r>
              <a:rPr lang="fr-FR" sz="1050" b="1" dirty="0">
                <a:solidFill>
                  <a:srgbClr val="002060"/>
                </a:solidFill>
                <a:latin typeface="Verdana" panose="020B0604030504040204" pitchFamily="34" charset="0"/>
                <a:ea typeface="Verdana" panose="020B0604030504040204" pitchFamily="34" charset="0"/>
              </a:rPr>
              <a:t>du 1</a:t>
            </a:r>
            <a:r>
              <a:rPr lang="fr-FR" sz="1050" b="1" baseline="30000" dirty="0">
                <a:solidFill>
                  <a:srgbClr val="002060"/>
                </a:solidFill>
                <a:latin typeface="Verdana" panose="020B0604030504040204" pitchFamily="34" charset="0"/>
                <a:ea typeface="Verdana" panose="020B0604030504040204" pitchFamily="34" charset="0"/>
              </a:rPr>
              <a:t>er</a:t>
            </a:r>
            <a:r>
              <a:rPr lang="fr-FR" sz="1050" b="1" dirty="0">
                <a:solidFill>
                  <a:srgbClr val="002060"/>
                </a:solidFill>
                <a:latin typeface="Verdana" panose="020B0604030504040204" pitchFamily="34" charset="0"/>
                <a:ea typeface="Verdana" panose="020B0604030504040204" pitchFamily="34" charset="0"/>
              </a:rPr>
              <a:t> janvier 2026 au 30 juin 2027</a:t>
            </a:r>
            <a:r>
              <a:rPr lang="fr-FR" sz="1050" dirty="0">
                <a:solidFill>
                  <a:srgbClr val="002060"/>
                </a:solidFill>
                <a:latin typeface="Verdana" panose="020B0604030504040204" pitchFamily="34" charset="0"/>
                <a:ea typeface="Verdana" panose="020B0604030504040204" pitchFamily="34" charset="0"/>
              </a:rPr>
              <a:t>. L’action peut se poursuivre en 2027 à condition qu’elle ait démarrée en 2026.   </a:t>
            </a:r>
          </a:p>
          <a:p>
            <a:pPr marL="228600" indent="0" algn="just"/>
            <a:endParaRPr lang="fr-FR" sz="1050"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Le financement des dossiers</a:t>
            </a:r>
          </a:p>
          <a:p>
            <a:pPr algn="just">
              <a:buFont typeface="Wingdings" panose="05000000000000000000" pitchFamily="2" charset="2"/>
              <a:buChar char="§"/>
            </a:pPr>
            <a:endParaRPr lang="fr-FR" sz="1050" b="1" dirty="0">
              <a:solidFill>
                <a:srgbClr val="002060"/>
              </a:solidFill>
              <a:latin typeface="Verdana" panose="020B0604030504040204" pitchFamily="34" charset="0"/>
              <a:ea typeface="Verdana" panose="020B0604030504040204" pitchFamily="34" charset="0"/>
            </a:endParaRPr>
          </a:p>
          <a:p>
            <a:pPr marL="228600" indent="0" algn="just"/>
            <a:r>
              <a:rPr lang="fr-FR" sz="1050" dirty="0">
                <a:solidFill>
                  <a:srgbClr val="002060"/>
                </a:solidFill>
                <a:latin typeface="Verdana" panose="020B0604030504040204" pitchFamily="34" charset="0"/>
                <a:ea typeface="Verdana" panose="020B0604030504040204" pitchFamily="34" charset="0"/>
              </a:rPr>
              <a:t>Le seuil d’aide financière est fixé à 1 500 € (abaissé à 1 000 € pour les structures dont le siège social est situé dans une ZRR).</a:t>
            </a:r>
          </a:p>
          <a:p>
            <a:pPr marL="228600" indent="0" algn="just"/>
            <a:r>
              <a:rPr lang="fr-FR" sz="1050" dirty="0">
                <a:solidFill>
                  <a:srgbClr val="002060"/>
                </a:solidFill>
                <a:latin typeface="Verdana" panose="020B0604030504040204" pitchFamily="34" charset="0"/>
                <a:ea typeface="Verdana" panose="020B0604030504040204" pitchFamily="34" charset="0"/>
              </a:rPr>
              <a:t>Afin de limiter le « saupoudrage », il existe désormais un seuil d’aide minimum par action. Celui-ci s’élève à 750 € par action (500 € en ZRR).</a:t>
            </a:r>
          </a:p>
          <a:p>
            <a:pPr marL="0" indent="0" algn="just"/>
            <a:endParaRPr lang="fr-FR" sz="1050"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Un seul dossier de demande de subvention par structure </a:t>
            </a:r>
          </a:p>
          <a:p>
            <a:pPr marL="228600" indent="0" algn="just"/>
            <a:endParaRPr lang="fr-FR" sz="1050" b="1" dirty="0">
              <a:solidFill>
                <a:srgbClr val="002060"/>
              </a:solidFill>
              <a:latin typeface="Verdana" panose="020B0604030504040204" pitchFamily="34" charset="0"/>
              <a:ea typeface="Verdana" panose="020B0604030504040204" pitchFamily="34" charset="0"/>
            </a:endParaRPr>
          </a:p>
          <a:p>
            <a:pPr marL="228600" indent="0" algn="just"/>
            <a:r>
              <a:rPr lang="fr-FR" sz="1050" dirty="0">
                <a:solidFill>
                  <a:srgbClr val="002060"/>
                </a:solidFill>
                <a:latin typeface="Verdana" panose="020B0604030504040204" pitchFamily="34" charset="0"/>
                <a:ea typeface="Verdana" panose="020B0604030504040204" pitchFamily="34" charset="0"/>
              </a:rPr>
              <a:t>Un dossier peut contenir plusieurs actions et l’ajout d’action(s) est possible tant que le dossier n’a pas été transmis au service instructeur.</a:t>
            </a:r>
          </a:p>
          <a:p>
            <a:pPr marL="139700" indent="0" algn="just"/>
            <a:endParaRPr lang="fr-FR" sz="1050"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Distinction de projets emblématiques </a:t>
            </a:r>
            <a:r>
              <a:rPr lang="fr-FR" sz="1050" dirty="0">
                <a:solidFill>
                  <a:srgbClr val="002060"/>
                </a:solidFill>
                <a:latin typeface="Verdana" panose="020B0604030504040204" pitchFamily="34" charset="0"/>
                <a:ea typeface="Verdana" panose="020B0604030504040204" pitchFamily="34" charset="0"/>
              </a:rPr>
              <a:t>répondant à une problématique environnementale, d’innovation et de dynamique territoriale.</a:t>
            </a:r>
          </a:p>
          <a:p>
            <a:pPr marL="228600" indent="0" algn="just"/>
            <a:endParaRPr lang="fr-FR" sz="1050" dirty="0">
              <a:solidFill>
                <a:srgbClr val="002060"/>
              </a:solidFill>
              <a:latin typeface="Verdana" panose="020B0604030504040204" pitchFamily="34" charset="0"/>
              <a:ea typeface="Verdana" panose="020B0604030504040204" pitchFamily="34" charset="0"/>
            </a:endParaRPr>
          </a:p>
          <a:p>
            <a:pPr marL="0" indent="0" algn="just"/>
            <a:endParaRPr lang="fr-FR" sz="600" dirty="0">
              <a:solidFill>
                <a:srgbClr val="002060"/>
              </a:solidFill>
            </a:endParaRPr>
          </a:p>
          <a:p>
            <a:pPr algn="just">
              <a:buFont typeface="Wingdings" panose="05000000000000000000" pitchFamily="2" charset="2"/>
              <a:buChar char="Ø"/>
            </a:pPr>
            <a:endParaRPr lang="fr-FR" sz="1050" dirty="0">
              <a:solidFill>
                <a:srgbClr val="002060"/>
              </a:solidFill>
            </a:endParaRPr>
          </a:p>
          <a:p>
            <a:pPr marL="139700" indent="0" algn="just"/>
            <a:endParaRPr lang="fr-FR" sz="900" b="1" dirty="0"/>
          </a:p>
        </p:txBody>
      </p:sp>
    </p:spTree>
    <p:extLst>
      <p:ext uri="{BB962C8B-B14F-4D97-AF65-F5344CB8AC3E}">
        <p14:creationId xmlns:p14="http://schemas.microsoft.com/office/powerpoint/2010/main" val="1687765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9FE41-02DE-FA15-4C51-941508B4F21C}"/>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501261F-C2BE-06FF-E392-6CEACCF37C08}"/>
              </a:ext>
            </a:extLst>
          </p:cNvPr>
          <p:cNvGrpSpPr/>
          <p:nvPr/>
        </p:nvGrpSpPr>
        <p:grpSpPr>
          <a:xfrm>
            <a:off x="7292688" y="-2"/>
            <a:ext cx="1851312" cy="5143502"/>
            <a:chOff x="7292688" y="-2"/>
            <a:chExt cx="1851312" cy="5143502"/>
          </a:xfrm>
        </p:grpSpPr>
        <p:sp>
          <p:nvSpPr>
            <p:cNvPr id="22" name="Freeform 21">
              <a:extLst>
                <a:ext uri="{FF2B5EF4-FFF2-40B4-BE49-F238E27FC236}">
                  <a16:creationId xmlns:a16="http://schemas.microsoft.com/office/drawing/2014/main" id="{B6130397-8B1F-D54A-B611-B0CEEAFD8A13}"/>
                </a:ext>
              </a:extLst>
            </p:cNvPr>
            <p:cNvSpPr/>
            <p:nvPr/>
          </p:nvSpPr>
          <p:spPr>
            <a:xfrm rot="5400000" flipH="1" flipV="1">
              <a:off x="5646593" y="1646093"/>
              <a:ext cx="5143502" cy="1851312"/>
            </a:xfrm>
            <a:custGeom>
              <a:avLst/>
              <a:gdLst>
                <a:gd name="connsiteX0" fmla="*/ 5143502 w 5143502"/>
                <a:gd name="connsiteY0" fmla="*/ 1455313 h 1851312"/>
                <a:gd name="connsiteX1" fmla="*/ 5143502 w 5143502"/>
                <a:gd name="connsiteY1" fmla="*/ 1851312 h 1851312"/>
                <a:gd name="connsiteX2" fmla="*/ 0 w 5143502"/>
                <a:gd name="connsiteY2" fmla="*/ 1851312 h 1851312"/>
                <a:gd name="connsiteX3" fmla="*/ 0 w 5143502"/>
                <a:gd name="connsiteY3" fmla="*/ 0 h 1851312"/>
                <a:gd name="connsiteX4" fmla="*/ 246077 w 5143502"/>
                <a:gd name="connsiteY4" fmla="*/ 52814 h 1851312"/>
                <a:gd name="connsiteX5" fmla="*/ 4505167 w 5143502"/>
                <a:gd name="connsiteY5" fmla="*/ 1455021 h 1851312"/>
                <a:gd name="connsiteX6" fmla="*/ 4983379 w 5143502"/>
                <a:gd name="connsiteY6" fmla="*/ 1462872 h 185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2" h="1851312">
                  <a:moveTo>
                    <a:pt x="5143502" y="1455313"/>
                  </a:moveTo>
                  <a:lnTo>
                    <a:pt x="5143502" y="1851312"/>
                  </a:lnTo>
                  <a:lnTo>
                    <a:pt x="0" y="1851312"/>
                  </a:lnTo>
                  <a:lnTo>
                    <a:pt x="0" y="0"/>
                  </a:lnTo>
                  <a:lnTo>
                    <a:pt x="246077" y="52814"/>
                  </a:lnTo>
                  <a:cubicBezTo>
                    <a:pt x="1873573" y="445393"/>
                    <a:pt x="3164975" y="1381866"/>
                    <a:pt x="4505167" y="1455021"/>
                  </a:cubicBezTo>
                  <a:cubicBezTo>
                    <a:pt x="4680763" y="1464606"/>
                    <a:pt x="4838561" y="1466651"/>
                    <a:pt x="4983379" y="1462872"/>
                  </a:cubicBezTo>
                  <a:close/>
                </a:path>
              </a:pathLst>
            </a:custGeom>
            <a:solidFill>
              <a:schemeClr val="accent2"/>
            </a:solidFill>
            <a:ln w="0" cap="flat">
              <a:noFill/>
              <a:prstDash val="solid"/>
              <a:miter/>
            </a:ln>
          </p:spPr>
          <p:txBody>
            <a:bodyPr wrap="square" rtlCol="0" anchor="ctr">
              <a:noAutofit/>
            </a:bodyPr>
            <a:lstStyle/>
            <a:p>
              <a:endParaRPr lang="fr-FR" dirty="0"/>
            </a:p>
          </p:txBody>
        </p:sp>
        <p:sp>
          <p:nvSpPr>
            <p:cNvPr id="10" name="Freeform 9">
              <a:extLst>
                <a:ext uri="{FF2B5EF4-FFF2-40B4-BE49-F238E27FC236}">
                  <a16:creationId xmlns:a16="http://schemas.microsoft.com/office/drawing/2014/main" id="{4D537034-225E-51B4-4453-2F2D17E1CE02}"/>
                </a:ext>
              </a:extLst>
            </p:cNvPr>
            <p:cNvSpPr/>
            <p:nvPr/>
          </p:nvSpPr>
          <p:spPr>
            <a:xfrm rot="5400000" flipH="1" flipV="1">
              <a:off x="5712714" y="1712213"/>
              <a:ext cx="5143501" cy="1719071"/>
            </a:xfrm>
            <a:custGeom>
              <a:avLst/>
              <a:gdLst>
                <a:gd name="connsiteX0" fmla="*/ 5143501 w 5143501"/>
                <a:gd name="connsiteY0" fmla="*/ 1322614 h 1719071"/>
                <a:gd name="connsiteX1" fmla="*/ 5143501 w 5143501"/>
                <a:gd name="connsiteY1" fmla="*/ 1719071 h 1719071"/>
                <a:gd name="connsiteX2" fmla="*/ 0 w 5143501"/>
                <a:gd name="connsiteY2" fmla="*/ 1719071 h 1719071"/>
                <a:gd name="connsiteX3" fmla="*/ 0 w 5143501"/>
                <a:gd name="connsiteY3" fmla="*/ 0 h 1719071"/>
                <a:gd name="connsiteX4" fmla="*/ 12666 w 5143501"/>
                <a:gd name="connsiteY4" fmla="*/ 1953 h 1719071"/>
                <a:gd name="connsiteX5" fmla="*/ 4228139 w 5143501"/>
                <a:gd name="connsiteY5" fmla="*/ 1355051 h 1719071"/>
                <a:gd name="connsiteX6" fmla="*/ 5035141 w 5143501"/>
                <a:gd name="connsiteY6" fmla="*/ 1337372 h 171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3501" h="1719071">
                  <a:moveTo>
                    <a:pt x="5143501" y="1322614"/>
                  </a:moveTo>
                  <a:lnTo>
                    <a:pt x="5143501" y="1719071"/>
                  </a:lnTo>
                  <a:lnTo>
                    <a:pt x="0" y="1719071"/>
                  </a:lnTo>
                  <a:lnTo>
                    <a:pt x="0" y="0"/>
                  </a:lnTo>
                  <a:lnTo>
                    <a:pt x="12666" y="1953"/>
                  </a:lnTo>
                  <a:cubicBezTo>
                    <a:pt x="1652878" y="309421"/>
                    <a:pt x="2915013" y="1283374"/>
                    <a:pt x="4228139" y="1355051"/>
                  </a:cubicBezTo>
                  <a:cubicBezTo>
                    <a:pt x="4550732" y="1372660"/>
                    <a:pt x="4807932" y="1362566"/>
                    <a:pt x="5035141" y="1337372"/>
                  </a:cubicBezTo>
                  <a:close/>
                </a:path>
              </a:pathLst>
            </a:custGeom>
            <a:gradFill>
              <a:gsLst>
                <a:gs pos="0">
                  <a:schemeClr val="accent1"/>
                </a:gs>
                <a:gs pos="42000">
                  <a:srgbClr val="0A3C7D"/>
                </a:gs>
                <a:gs pos="100000">
                  <a:schemeClr val="accent2"/>
                </a:gs>
              </a:gsLst>
              <a:lin ang="16200000" scaled="1"/>
            </a:gradFill>
            <a:ln w="0" cap="flat">
              <a:noFill/>
              <a:prstDash val="solid"/>
              <a:miter/>
            </a:ln>
          </p:spPr>
          <p:txBody>
            <a:bodyPr wrap="square" rtlCol="0" anchor="ctr">
              <a:noAutofit/>
            </a:bodyPr>
            <a:lstStyle/>
            <a:p>
              <a:endParaRPr lang="fr-FR" dirty="0"/>
            </a:p>
          </p:txBody>
        </p:sp>
      </p:grpSp>
      <p:sp>
        <p:nvSpPr>
          <p:cNvPr id="7" name="TextBox 1">
            <a:extLst>
              <a:ext uri="{FF2B5EF4-FFF2-40B4-BE49-F238E27FC236}">
                <a16:creationId xmlns:a16="http://schemas.microsoft.com/office/drawing/2014/main" id="{B95E8DC5-8FC3-E9DC-83FD-984421DB866C}"/>
              </a:ext>
            </a:extLst>
          </p:cNvPr>
          <p:cNvSpPr txBox="1"/>
          <p:nvPr/>
        </p:nvSpPr>
        <p:spPr>
          <a:xfrm>
            <a:off x="538416" y="326251"/>
            <a:ext cx="7509476" cy="369332"/>
          </a:xfrm>
          <a:prstGeom prst="rect">
            <a:avLst/>
          </a:prstGeom>
          <a:noFill/>
        </p:spPr>
        <p:txBody>
          <a:bodyPr wrap="square" lIns="0" tIns="0" rIns="0" bIns="0" rtlCol="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Modalités de mises en œuvre </a:t>
            </a:r>
            <a:endParaRPr lang="fr-FR" sz="2400" b="1" dirty="0">
              <a:solidFill>
                <a:schemeClr val="accent1"/>
              </a:solidFill>
              <a:latin typeface="Verdana" panose="020B0604030504040204" pitchFamily="34" charset="0"/>
              <a:ea typeface="Verdana" panose="020B0604030504040204" pitchFamily="34" charset="0"/>
              <a:cs typeface="Verdana" panose="020B060403050404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fr-FR" sz="20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rPr>
              <a:t>Les points identiques à 2025</a:t>
            </a:r>
            <a:endParaRPr kumimoji="0" lang="fr-FR" sz="2400" b="1" i="0" u="none" strike="noStrike" kern="1200" cap="none" spc="0" normalizeH="0" baseline="0" noProof="0" dirty="0">
              <a:ln>
                <a:noFill/>
              </a:ln>
              <a:solidFill>
                <a:schemeClr val="accent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pic>
        <p:nvPicPr>
          <p:cNvPr id="23" name="Graphic 22">
            <a:extLst>
              <a:ext uri="{FF2B5EF4-FFF2-40B4-BE49-F238E27FC236}">
                <a16:creationId xmlns:a16="http://schemas.microsoft.com/office/drawing/2014/main" id="{7EC256C7-5A83-2703-1CB5-DD1B73B8F474}"/>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72584" y="4640955"/>
            <a:ext cx="642683" cy="336116"/>
          </a:xfrm>
          <a:prstGeom prst="rect">
            <a:avLst/>
          </a:prstGeom>
        </p:spPr>
      </p:pic>
      <p:sp>
        <p:nvSpPr>
          <p:cNvPr id="6" name="TextBox 42">
            <a:extLst>
              <a:ext uri="{FF2B5EF4-FFF2-40B4-BE49-F238E27FC236}">
                <a16:creationId xmlns:a16="http://schemas.microsoft.com/office/drawing/2014/main" id="{6FF1CD00-88FA-619B-48A5-D21B64EC7D98}"/>
              </a:ext>
            </a:extLst>
          </p:cNvPr>
          <p:cNvSpPr txBox="1"/>
          <p:nvPr/>
        </p:nvSpPr>
        <p:spPr>
          <a:xfrm>
            <a:off x="8627269" y="4915516"/>
            <a:ext cx="290464" cy="123111"/>
          </a:xfrm>
          <a:prstGeom prst="rect">
            <a:avLst/>
          </a:prstGeom>
          <a:noFill/>
        </p:spPr>
        <p:txBody>
          <a:bodyPr wrap="square" lIns="0" tIns="0" rIns="0" bIns="0" rtlCol="0" anchor="ctr">
            <a:noAutofit/>
          </a:bodyPr>
          <a:lstStyle/>
          <a:p>
            <a:pPr algn="r"/>
            <a:fld id="{29530762-E03F-4D40-9606-D146D0D1B714}" type="slidenum">
              <a:rPr lang="fr-FR" sz="700" smtClean="0">
                <a:solidFill>
                  <a:schemeClr val="bg1"/>
                </a:solidFill>
                <a:latin typeface="Arial" panose="020B0604020202020204" pitchFamily="34" charset="0"/>
                <a:ea typeface="Verdana" panose="020B0604030504040204" pitchFamily="34" charset="0"/>
                <a:cs typeface="Verdana" panose="020B0604030504040204" pitchFamily="34" charset="0"/>
              </a:rPr>
              <a:t>9</a:t>
            </a:fld>
            <a:endParaRPr lang="fr-FR" sz="700" dirty="0">
              <a:solidFill>
                <a:schemeClr val="bg1"/>
              </a:solidFill>
              <a:latin typeface="Arial" panose="020B0604020202020204" pitchFamily="34" charset="0"/>
              <a:ea typeface="Verdana" panose="020B0604030504040204" pitchFamily="34" charset="0"/>
              <a:cs typeface="Verdana" panose="020B0604030504040204" pitchFamily="34" charset="0"/>
            </a:endParaRPr>
          </a:p>
        </p:txBody>
      </p:sp>
      <p:sp>
        <p:nvSpPr>
          <p:cNvPr id="4" name="Espace réservé du texte 1">
            <a:extLst>
              <a:ext uri="{FF2B5EF4-FFF2-40B4-BE49-F238E27FC236}">
                <a16:creationId xmlns:a16="http://schemas.microsoft.com/office/drawing/2014/main" id="{EF3E81AC-22F5-2F8C-EAEC-11820B6139C3}"/>
              </a:ext>
            </a:extLst>
          </p:cNvPr>
          <p:cNvSpPr txBox="1">
            <a:spLocks/>
          </p:cNvSpPr>
          <p:nvPr/>
        </p:nvSpPr>
        <p:spPr>
          <a:xfrm>
            <a:off x="461784" y="1316712"/>
            <a:ext cx="6618954" cy="3324243"/>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Des outils d’accompagnement : </a:t>
            </a:r>
          </a:p>
          <a:p>
            <a:pPr lvl="1"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Un guide méthodologique complet qui explique toute la procédure</a:t>
            </a:r>
          </a:p>
          <a:p>
            <a:pPr lvl="1" algn="just">
              <a:buFont typeface="Wingdings" panose="05000000000000000000" pitchFamily="2" charset="2"/>
              <a:buChar char="Ø"/>
            </a:pPr>
            <a:r>
              <a:rPr lang="fr-FR" sz="1050" dirty="0">
                <a:solidFill>
                  <a:srgbClr val="002060"/>
                </a:solidFill>
                <a:latin typeface="Verdana" panose="020B0604030504040204" pitchFamily="34" charset="0"/>
                <a:ea typeface="Verdana" panose="020B0604030504040204" pitchFamily="34" charset="0"/>
              </a:rPr>
              <a:t>Une notice d’aide à la rédaction des fiches actions CERFA avec des conseils méthodologiques et une compilation de modèles de fiches action à dupliquer</a:t>
            </a:r>
            <a:endParaRPr lang="fr-FR" sz="1050" b="1" dirty="0">
              <a:solidFill>
                <a:srgbClr val="002060"/>
              </a:solidFill>
              <a:latin typeface="Verdana" panose="020B0604030504040204" pitchFamily="34" charset="0"/>
              <a:ea typeface="Verdana" panose="020B0604030504040204" pitchFamily="34" charset="0"/>
            </a:endParaRPr>
          </a:p>
          <a:p>
            <a:pPr lvl="1" algn="just">
              <a:buFont typeface="Wingdings" panose="05000000000000000000" pitchFamily="2" charset="2"/>
              <a:buChar char="Ø"/>
            </a:pPr>
            <a:endParaRPr lang="fr-FR" sz="1050" b="1"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Les outils à utiliser</a:t>
            </a:r>
          </a:p>
          <a:p>
            <a:pPr marL="0" indent="0" algn="just">
              <a:buNone/>
            </a:pPr>
            <a:r>
              <a:rPr lang="fr-FR" sz="1050" dirty="0">
                <a:solidFill>
                  <a:srgbClr val="002060"/>
                </a:solidFill>
                <a:latin typeface="Verdana" panose="020B0604030504040204" pitchFamily="34" charset="0"/>
                <a:ea typeface="Verdana" panose="020B0604030504040204" pitchFamily="34" charset="0"/>
              </a:rPr>
              <a:t>La plateforme Compte Asso (LCA) pour déposer son dossier de demande de subvention en ligne et réaliser son bilan d’action n-1 : </a:t>
            </a:r>
            <a:r>
              <a:rPr lang="fr-FR" sz="1050" dirty="0">
                <a:solidFill>
                  <a:srgbClr val="002060"/>
                </a:solidFill>
                <a:latin typeface="Verdana" panose="020B0604030504040204" pitchFamily="34" charset="0"/>
                <a:ea typeface="Verdana" panose="020B0604030504040204" pitchFamily="34" charset="0"/>
                <a:hlinkClick r:id="rId4"/>
              </a:rPr>
              <a:t>https://lecompteasso.associations.gouv.fr/client/login</a:t>
            </a:r>
            <a:endParaRPr lang="fr-FR" sz="1050" dirty="0">
              <a:solidFill>
                <a:srgbClr val="002060"/>
              </a:solidFill>
              <a:latin typeface="Verdana" panose="020B0604030504040204" pitchFamily="34" charset="0"/>
              <a:ea typeface="Verdana" panose="020B0604030504040204" pitchFamily="34" charset="0"/>
            </a:endParaRPr>
          </a:p>
          <a:p>
            <a:pPr marL="139700" indent="0" algn="just">
              <a:buFont typeface="Arial" panose="020B0604020202020204" pitchFamily="34" charset="0"/>
              <a:buNone/>
            </a:pPr>
            <a:endParaRPr lang="fr-FR" sz="1050" b="1" dirty="0">
              <a:solidFill>
                <a:srgbClr val="002060"/>
              </a:solidFill>
              <a:latin typeface="Verdana" panose="020B0604030504040204" pitchFamily="34" charset="0"/>
              <a:ea typeface="Verdana" panose="020B0604030504040204" pitchFamily="34" charset="0"/>
            </a:endParaRPr>
          </a:p>
          <a:p>
            <a:pPr algn="just">
              <a:buFont typeface="Wingdings" panose="05000000000000000000" pitchFamily="2" charset="2"/>
              <a:buChar char="§"/>
            </a:pPr>
            <a:r>
              <a:rPr lang="fr-FR" sz="1050" b="1" dirty="0">
                <a:solidFill>
                  <a:srgbClr val="002060"/>
                </a:solidFill>
                <a:latin typeface="Verdana" panose="020B0604030504040204" pitchFamily="34" charset="0"/>
                <a:ea typeface="Verdana" panose="020B0604030504040204" pitchFamily="34" charset="0"/>
              </a:rPr>
              <a:t>Les référents régionaux</a:t>
            </a:r>
          </a:p>
          <a:p>
            <a:pPr marL="0" indent="0" algn="just">
              <a:buNone/>
            </a:pPr>
            <a:r>
              <a:rPr lang="fr-FR" sz="1050" dirty="0">
                <a:solidFill>
                  <a:srgbClr val="002060"/>
                </a:solidFill>
                <a:latin typeface="Verdana" panose="020B0604030504040204" pitchFamily="34" charset="0"/>
                <a:ea typeface="Verdana" panose="020B0604030504040204" pitchFamily="34" charset="0"/>
              </a:rPr>
              <a:t>Poursuite du travail collaboratif mené avec les ligues, instruction partagée, réunions régulières avec les référents régionaux</a:t>
            </a:r>
          </a:p>
          <a:p>
            <a:pPr marL="139700" indent="0" algn="just">
              <a:buFont typeface="Arial" panose="020B0604020202020204" pitchFamily="34" charset="0"/>
              <a:buNone/>
            </a:pPr>
            <a:r>
              <a:rPr lang="fr-FR" sz="1800" b="1" dirty="0">
                <a:solidFill>
                  <a:srgbClr val="002060"/>
                </a:solidFill>
                <a:latin typeface="Verdana" panose="020B0604030504040204" pitchFamily="34" charset="0"/>
                <a:ea typeface="Verdana" panose="020B0604030504040204" pitchFamily="34" charset="0"/>
              </a:rPr>
              <a:t> </a:t>
            </a:r>
          </a:p>
          <a:p>
            <a:pPr marL="139700" indent="0" algn="just">
              <a:buFont typeface="Arial" panose="020B0604020202020204" pitchFamily="34" charset="0"/>
              <a:buNone/>
            </a:pPr>
            <a:endParaRPr lang="fr-FR" sz="1050" dirty="0">
              <a:solidFill>
                <a:srgbClr val="002060"/>
              </a:solidFill>
            </a:endParaRPr>
          </a:p>
          <a:p>
            <a:pPr marL="139700" indent="0" algn="just">
              <a:buFont typeface="Arial" panose="020B0604020202020204" pitchFamily="34" charset="0"/>
              <a:buNone/>
            </a:pPr>
            <a:endParaRPr lang="fr-FR" sz="900" b="1" dirty="0"/>
          </a:p>
        </p:txBody>
      </p:sp>
    </p:spTree>
    <p:extLst>
      <p:ext uri="{BB962C8B-B14F-4D97-AF65-F5344CB8AC3E}">
        <p14:creationId xmlns:p14="http://schemas.microsoft.com/office/powerpoint/2010/main" val="36273517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rgbClr val="FFFFFF"/>
      </a:lt1>
      <a:dk2>
        <a:srgbClr val="44546A"/>
      </a:dk2>
      <a:lt2>
        <a:srgbClr val="E7E6E6"/>
      </a:lt2>
      <a:accent1>
        <a:srgbClr val="0E1655"/>
      </a:accent1>
      <a:accent2>
        <a:srgbClr val="0090D4"/>
      </a:accent2>
      <a:accent3>
        <a:srgbClr val="E2E2E2"/>
      </a:accent3>
      <a:accent4>
        <a:srgbClr val="FFFFFF"/>
      </a:accent4>
      <a:accent5>
        <a:srgbClr val="FFFFFF"/>
      </a:accent5>
      <a:accent6>
        <a:srgbClr val="FFFFFF"/>
      </a:accent6>
      <a:hlink>
        <a:srgbClr val="0563C1"/>
      </a:hlink>
      <a:folHlink>
        <a:srgbClr val="954F72"/>
      </a:folHlink>
    </a:clrScheme>
    <a:fontScheme name="Custom 34">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Custom Color 1">
      <a:srgbClr val="0090D4"/>
    </a:custClr>
    <a:custClr name="Custom Color 2">
      <a:srgbClr val="8D71DE"/>
    </a:custClr>
    <a:custClr name="Custom Color 3">
      <a:srgbClr val="55CC85"/>
    </a:custClr>
    <a:custClr name="Custom Color 4">
      <a:srgbClr val="D49F45"/>
    </a:custClr>
    <a:custClr name="Custom Color 5">
      <a:srgbClr val="E2001A"/>
    </a:custClr>
    <a:custClr name="Custom Color 6">
      <a:srgbClr val="87D9FC"/>
    </a:custClr>
  </a:custClrLst>
  <a:extLst>
    <a:ext uri="{05A4C25C-085E-4340-85A3-A5531E510DB2}">
      <thm15:themeFamily xmlns:thm15="http://schemas.microsoft.com/office/thememl/2012/main" name="Office Theme" id="{4877D53D-B664-463F-86E2-43D2DC7412D8}" vid="{9C91FBC9-B4B2-4004-896F-878E1D2FF6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9394</TotalTime>
  <Words>1182</Words>
  <Application>Microsoft Office PowerPoint</Application>
  <PresentationFormat>Affichage à l'écran (16:9)</PresentationFormat>
  <Paragraphs>184</Paragraphs>
  <Slides>13</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Arial Black</vt:lpstr>
      <vt:lpstr>Courier New</vt:lpstr>
      <vt:lpstr>Verdana</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Pokeslide</dc:creator>
  <cp:lastModifiedBy>Lysiane Debar</cp:lastModifiedBy>
  <cp:revision>136</cp:revision>
  <dcterms:created xsi:type="dcterms:W3CDTF">2023-12-04T03:31:08Z</dcterms:created>
  <dcterms:modified xsi:type="dcterms:W3CDTF">2026-04-03T06:56:08Z</dcterms:modified>
</cp:coreProperties>
</file>